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8" r:id="rId3"/>
    <p:sldId id="269" r:id="rId4"/>
    <p:sldId id="265" r:id="rId5"/>
    <p:sldId id="263" r:id="rId6"/>
    <p:sldId id="264" r:id="rId7"/>
    <p:sldId id="266" r:id="rId8"/>
    <p:sldId id="278" r:id="rId9"/>
    <p:sldId id="279" r:id="rId10"/>
    <p:sldId id="280" r:id="rId11"/>
    <p:sldId id="281" r:id="rId12"/>
    <p:sldId id="288" r:id="rId13"/>
    <p:sldId id="291" r:id="rId14"/>
    <p:sldId id="285" r:id="rId15"/>
    <p:sldId id="282" r:id="rId16"/>
    <p:sldId id="286" r:id="rId17"/>
    <p:sldId id="287" r:id="rId18"/>
    <p:sldId id="289" r:id="rId19"/>
    <p:sldId id="293" r:id="rId20"/>
    <p:sldId id="283" r:id="rId21"/>
    <p:sldId id="294" r:id="rId22"/>
    <p:sldId id="284" r:id="rId23"/>
    <p:sldId id="292" r:id="rId24"/>
    <p:sldId id="290" r:id="rId25"/>
  </p:sldIdLst>
  <p:sldSz cx="9144000" cy="6858000" type="screen4x3"/>
  <p:notesSz cx="6797675" cy="9928225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URSOS\curso%20eficiencia\scores%20educac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Calificacion</a:t>
            </a:r>
            <a:r>
              <a:rPr lang="es-EC" baseline="0"/>
              <a:t> de eficiencia - Educación</a:t>
            </a:r>
            <a:endParaRPr lang="es-EC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Tbl_Results_of_Envelopment_Mode!$C$1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Tbl_Results_of_Envelopment_Mode!$B$2:$B$25</c:f>
              <c:strCache>
                <c:ptCount val="24"/>
                <c:pt idx="0">
                  <c:v>AZUAY</c:v>
                </c:pt>
                <c:pt idx="1">
                  <c:v>GALAPAGOS</c:v>
                </c:pt>
                <c:pt idx="2">
                  <c:v>NAPO</c:v>
                </c:pt>
                <c:pt idx="3">
                  <c:v>ORELLANA</c:v>
                </c:pt>
                <c:pt idx="4">
                  <c:v>PASTAZA</c:v>
                </c:pt>
                <c:pt idx="5">
                  <c:v>PICHINCHA</c:v>
                </c:pt>
                <c:pt idx="6">
                  <c:v>SANTO DOMINGO DE LOS TSÁCHILAS</c:v>
                </c:pt>
                <c:pt idx="7">
                  <c:v>TUNGURAHUA</c:v>
                </c:pt>
                <c:pt idx="8">
                  <c:v>SANTA ELENA</c:v>
                </c:pt>
                <c:pt idx="9">
                  <c:v>CHIMBORAZO</c:v>
                </c:pt>
                <c:pt idx="10">
                  <c:v>LOJA</c:v>
                </c:pt>
                <c:pt idx="11">
                  <c:v>ZAMORA CHINCHIPE</c:v>
                </c:pt>
                <c:pt idx="12">
                  <c:v>GUAYAS</c:v>
                </c:pt>
                <c:pt idx="13">
                  <c:v>EL ORO</c:v>
                </c:pt>
                <c:pt idx="14">
                  <c:v>SUCUMBIOS</c:v>
                </c:pt>
                <c:pt idx="15">
                  <c:v>CARCHI</c:v>
                </c:pt>
                <c:pt idx="16">
                  <c:v>CAÑAR</c:v>
                </c:pt>
                <c:pt idx="17">
                  <c:v>IMBABURA</c:v>
                </c:pt>
                <c:pt idx="18">
                  <c:v>LOS RIOS</c:v>
                </c:pt>
                <c:pt idx="19">
                  <c:v>BOLIVAR</c:v>
                </c:pt>
                <c:pt idx="20">
                  <c:v>ESMERALDAS</c:v>
                </c:pt>
                <c:pt idx="21">
                  <c:v>COTOPAXI</c:v>
                </c:pt>
                <c:pt idx="22">
                  <c:v>MANABI</c:v>
                </c:pt>
                <c:pt idx="23">
                  <c:v>MORONA SANTIAGO</c:v>
                </c:pt>
              </c:strCache>
            </c:strRef>
          </c:cat>
          <c:val>
            <c:numRef>
              <c:f>Tbl_Results_of_Envelopment_Mode!$C$2:$C$25</c:f>
              <c:numCache>
                <c:formatCode>0%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0.99173699999999998</c:v>
                </c:pt>
                <c:pt idx="9">
                  <c:v>0.960287</c:v>
                </c:pt>
                <c:pt idx="10">
                  <c:v>0.95812799999999998</c:v>
                </c:pt>
                <c:pt idx="11">
                  <c:v>0.95554099999999997</c:v>
                </c:pt>
                <c:pt idx="12">
                  <c:v>0.93683300000000003</c:v>
                </c:pt>
                <c:pt idx="13">
                  <c:v>0.90596200000000005</c:v>
                </c:pt>
                <c:pt idx="14">
                  <c:v>0.87771100000000002</c:v>
                </c:pt>
                <c:pt idx="15">
                  <c:v>0.866595</c:v>
                </c:pt>
                <c:pt idx="16">
                  <c:v>0.84954099999999999</c:v>
                </c:pt>
                <c:pt idx="17">
                  <c:v>0.81919200000000003</c:v>
                </c:pt>
                <c:pt idx="18">
                  <c:v>0.818222</c:v>
                </c:pt>
                <c:pt idx="19">
                  <c:v>0.78394299999999995</c:v>
                </c:pt>
                <c:pt idx="20">
                  <c:v>0.74996300000000005</c:v>
                </c:pt>
                <c:pt idx="21">
                  <c:v>0.74619400000000002</c:v>
                </c:pt>
                <c:pt idx="22">
                  <c:v>0.74124999999999996</c:v>
                </c:pt>
                <c:pt idx="23">
                  <c:v>0.54901100000000003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12864"/>
        <c:axId val="109014400"/>
      </c:barChart>
      <c:catAx>
        <c:axId val="10901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014400"/>
        <c:crosses val="autoZero"/>
        <c:auto val="1"/>
        <c:lblAlgn val="ctr"/>
        <c:lblOffset val="100"/>
        <c:noMultiLvlLbl val="0"/>
      </c:catAx>
      <c:valAx>
        <c:axId val="1090144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09012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66DFB-FFFD-4D70-BF0A-6F405745495B}" type="doc">
      <dgm:prSet loTypeId="urn:microsoft.com/office/officeart/2005/8/layout/vList6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BE61DECA-2538-4373-BE72-ACED02977622}">
      <dgm:prSet phldrT="[Texto]" custT="1"/>
      <dgm:spPr/>
      <dgm:t>
        <a:bodyPr/>
        <a:lstStyle/>
        <a:p>
          <a:r>
            <a:rPr lang="es-MX" sz="1500" b="1" dirty="0"/>
            <a:t>Alimentación escolar</a:t>
          </a:r>
        </a:p>
      </dgm:t>
    </dgm:pt>
    <dgm:pt modelId="{B416A1EA-B452-47AB-A465-CAA3D114462E}" type="parTrans" cxnId="{4431DDCA-2017-4DCC-AA8B-37C9F38C0E78}">
      <dgm:prSet/>
      <dgm:spPr/>
      <dgm:t>
        <a:bodyPr/>
        <a:lstStyle/>
        <a:p>
          <a:endParaRPr lang="es-MX" sz="1500" b="1"/>
        </a:p>
      </dgm:t>
    </dgm:pt>
    <dgm:pt modelId="{A52CD2A7-3803-4F2B-9641-16BEF954AC7D}" type="sibTrans" cxnId="{4431DDCA-2017-4DCC-AA8B-37C9F38C0E78}">
      <dgm:prSet/>
      <dgm:spPr/>
      <dgm:t>
        <a:bodyPr/>
        <a:lstStyle/>
        <a:p>
          <a:endParaRPr lang="es-MX" sz="1500" b="1"/>
        </a:p>
      </dgm:t>
    </dgm:pt>
    <dgm:pt modelId="{EF044450-0990-4F42-84AF-EEB849FDFB53}">
      <dgm:prSet phldrT="[Texto]" custT="1"/>
      <dgm:spPr/>
      <dgm:t>
        <a:bodyPr/>
        <a:lstStyle/>
        <a:p>
          <a:r>
            <a:rPr lang="es-MX" sz="1500" b="0" dirty="0"/>
            <a:t>Se brinda de manera gratuita servicios de alimentación escolar </a:t>
          </a:r>
        </a:p>
      </dgm:t>
    </dgm:pt>
    <dgm:pt modelId="{F9FB28E8-8597-4142-B050-DD6B96B50269}" type="parTrans" cxnId="{86DDDA95-BAD7-4EBF-9474-B1C6A744C79B}">
      <dgm:prSet/>
      <dgm:spPr/>
      <dgm:t>
        <a:bodyPr/>
        <a:lstStyle/>
        <a:p>
          <a:endParaRPr lang="es-MX" sz="1500" b="1"/>
        </a:p>
      </dgm:t>
    </dgm:pt>
    <dgm:pt modelId="{4370F42D-5076-4019-B746-BF41A6BB3DB6}" type="sibTrans" cxnId="{86DDDA95-BAD7-4EBF-9474-B1C6A744C79B}">
      <dgm:prSet/>
      <dgm:spPr/>
      <dgm:t>
        <a:bodyPr/>
        <a:lstStyle/>
        <a:p>
          <a:endParaRPr lang="es-MX" sz="1500" b="1"/>
        </a:p>
      </dgm:t>
    </dgm:pt>
    <dgm:pt modelId="{B7C084CE-A8C6-4BC5-B109-AD55E1586A00}">
      <dgm:prSet phldrT="[Texto]" custT="1"/>
      <dgm:spPr/>
      <dgm:t>
        <a:bodyPr/>
        <a:lstStyle/>
        <a:p>
          <a:r>
            <a:rPr lang="es-MX" sz="1500" b="1" dirty="0"/>
            <a:t>Textos escolares</a:t>
          </a:r>
        </a:p>
      </dgm:t>
    </dgm:pt>
    <dgm:pt modelId="{0A7BD75D-63F2-448F-B2F0-B61281535B6A}" type="parTrans" cxnId="{32BE2D81-0A28-4D19-9C07-5AE4837B4C6B}">
      <dgm:prSet/>
      <dgm:spPr/>
      <dgm:t>
        <a:bodyPr/>
        <a:lstStyle/>
        <a:p>
          <a:endParaRPr lang="es-MX" sz="1500" b="1"/>
        </a:p>
      </dgm:t>
    </dgm:pt>
    <dgm:pt modelId="{BDDE7E69-91DE-4838-935D-836464CE69A1}" type="sibTrans" cxnId="{32BE2D81-0A28-4D19-9C07-5AE4837B4C6B}">
      <dgm:prSet/>
      <dgm:spPr/>
      <dgm:t>
        <a:bodyPr/>
        <a:lstStyle/>
        <a:p>
          <a:endParaRPr lang="es-MX" sz="1500" b="1"/>
        </a:p>
      </dgm:t>
    </dgm:pt>
    <dgm:pt modelId="{B578693F-7FA0-49C3-A0A3-0C09A238FBA6}">
      <dgm:prSet phldrT="[Texto]" custT="1"/>
      <dgm:spPr/>
      <dgm:t>
        <a:bodyPr/>
        <a:lstStyle/>
        <a:p>
          <a:r>
            <a:rPr lang="es-MX" sz="1500" b="0" dirty="0"/>
            <a:t>Se entrega textos escolares para estudiantes y guías de trabajo a los docentes</a:t>
          </a:r>
        </a:p>
      </dgm:t>
    </dgm:pt>
    <dgm:pt modelId="{3F3CC3E4-4097-447F-8908-BE262ED6BDC5}" type="parTrans" cxnId="{BBFF119C-EEED-4566-89AB-9439E56F8A1D}">
      <dgm:prSet/>
      <dgm:spPr/>
      <dgm:t>
        <a:bodyPr/>
        <a:lstStyle/>
        <a:p>
          <a:endParaRPr lang="es-MX" sz="1500" b="1"/>
        </a:p>
      </dgm:t>
    </dgm:pt>
    <dgm:pt modelId="{5051F1C9-67B9-4573-91DF-95F5E6B7827F}" type="sibTrans" cxnId="{BBFF119C-EEED-4566-89AB-9439E56F8A1D}">
      <dgm:prSet/>
      <dgm:spPr/>
      <dgm:t>
        <a:bodyPr/>
        <a:lstStyle/>
        <a:p>
          <a:endParaRPr lang="es-MX" sz="1500" b="1"/>
        </a:p>
      </dgm:t>
    </dgm:pt>
    <dgm:pt modelId="{4D390C63-9370-4EBF-9683-3549E195F133}">
      <dgm:prSet phldrT="[Texto]" custT="1"/>
      <dgm:spPr/>
      <dgm:t>
        <a:bodyPr/>
        <a:lstStyle/>
        <a:p>
          <a:r>
            <a:rPr lang="es-MX" sz="1500" b="1" dirty="0"/>
            <a:t>Uniformes escolares</a:t>
          </a:r>
        </a:p>
      </dgm:t>
    </dgm:pt>
    <dgm:pt modelId="{1225FAB7-DA31-4302-9045-099BF010929A}" type="parTrans" cxnId="{48350086-9ADA-4FA7-B75D-C90BD8E5BD3C}">
      <dgm:prSet/>
      <dgm:spPr/>
      <dgm:t>
        <a:bodyPr/>
        <a:lstStyle/>
        <a:p>
          <a:endParaRPr lang="es-MX" sz="1500" b="1"/>
        </a:p>
      </dgm:t>
    </dgm:pt>
    <dgm:pt modelId="{A01E56B2-7A3F-4C83-8EDF-4AEB786BE79B}" type="sibTrans" cxnId="{48350086-9ADA-4FA7-B75D-C90BD8E5BD3C}">
      <dgm:prSet/>
      <dgm:spPr/>
      <dgm:t>
        <a:bodyPr/>
        <a:lstStyle/>
        <a:p>
          <a:endParaRPr lang="es-MX" sz="1500" b="1"/>
        </a:p>
      </dgm:t>
    </dgm:pt>
    <dgm:pt modelId="{7FE27B18-0AAE-4AE0-858D-14491E9C761C}">
      <dgm:prSet phldrT="[Texto]" custT="1"/>
      <dgm:spPr/>
      <dgm:t>
        <a:bodyPr/>
        <a:lstStyle/>
        <a:p>
          <a:r>
            <a:rPr lang="es-MX" sz="1500" b="1" dirty="0"/>
            <a:t>Gestión de riesgos</a:t>
          </a:r>
        </a:p>
      </dgm:t>
    </dgm:pt>
    <dgm:pt modelId="{80D7A1BE-BB79-4FBD-B542-CA256383826E}" type="parTrans" cxnId="{660A88E9-4EDA-4D7E-B757-CC99A768EBEC}">
      <dgm:prSet/>
      <dgm:spPr/>
      <dgm:t>
        <a:bodyPr/>
        <a:lstStyle/>
        <a:p>
          <a:endParaRPr lang="es-MX" sz="1500" b="1"/>
        </a:p>
      </dgm:t>
    </dgm:pt>
    <dgm:pt modelId="{DEB0DBA0-04FD-432F-99D5-C2602901AF6A}" type="sibTrans" cxnId="{660A88E9-4EDA-4D7E-B757-CC99A768EBEC}">
      <dgm:prSet/>
      <dgm:spPr/>
      <dgm:t>
        <a:bodyPr/>
        <a:lstStyle/>
        <a:p>
          <a:endParaRPr lang="es-MX" sz="1500" b="1"/>
        </a:p>
      </dgm:t>
    </dgm:pt>
    <dgm:pt modelId="{4F2CAB02-8114-47AB-BA01-97BBCF00D98C}">
      <dgm:prSet phldrT="[Texto]" custT="1"/>
      <dgm:spPr/>
      <dgm:t>
        <a:bodyPr/>
        <a:lstStyle/>
        <a:p>
          <a:r>
            <a:rPr lang="es-MX" sz="1500" b="1" dirty="0"/>
            <a:t>Infraestructura</a:t>
          </a:r>
        </a:p>
      </dgm:t>
    </dgm:pt>
    <dgm:pt modelId="{7FC2F613-60F5-4A40-AC2F-5479D0F76467}" type="parTrans" cxnId="{B3124954-2575-4222-BC50-B7758986A30F}">
      <dgm:prSet/>
      <dgm:spPr/>
      <dgm:t>
        <a:bodyPr/>
        <a:lstStyle/>
        <a:p>
          <a:endParaRPr lang="es-MX" sz="1500" b="1"/>
        </a:p>
      </dgm:t>
    </dgm:pt>
    <dgm:pt modelId="{922761E5-D342-4A22-9359-ADD49195A809}" type="sibTrans" cxnId="{B3124954-2575-4222-BC50-B7758986A30F}">
      <dgm:prSet/>
      <dgm:spPr/>
      <dgm:t>
        <a:bodyPr/>
        <a:lstStyle/>
        <a:p>
          <a:endParaRPr lang="es-MX" sz="1500" b="1"/>
        </a:p>
      </dgm:t>
    </dgm:pt>
    <dgm:pt modelId="{1E1014FC-8E24-44EC-BFD3-89110DF3BAA4}">
      <dgm:prSet phldrT="[Texto]" custT="1"/>
      <dgm:spPr/>
      <dgm:t>
        <a:bodyPr/>
        <a:lstStyle/>
        <a:p>
          <a:r>
            <a:rPr lang="es-MX" sz="1500" b="1" dirty="0"/>
            <a:t>Mobiliario</a:t>
          </a:r>
        </a:p>
      </dgm:t>
    </dgm:pt>
    <dgm:pt modelId="{76BB5240-D263-4A0E-8AB8-459E8B1D6310}" type="parTrans" cxnId="{480C487F-8C32-4850-9919-0996545408A0}">
      <dgm:prSet/>
      <dgm:spPr/>
      <dgm:t>
        <a:bodyPr/>
        <a:lstStyle/>
        <a:p>
          <a:endParaRPr lang="es-MX" sz="1500" b="1"/>
        </a:p>
      </dgm:t>
    </dgm:pt>
    <dgm:pt modelId="{C134D029-93EB-42C2-BECC-E874664A0286}" type="sibTrans" cxnId="{480C487F-8C32-4850-9919-0996545408A0}">
      <dgm:prSet/>
      <dgm:spPr/>
      <dgm:t>
        <a:bodyPr/>
        <a:lstStyle/>
        <a:p>
          <a:endParaRPr lang="es-MX" sz="1500" b="1"/>
        </a:p>
      </dgm:t>
    </dgm:pt>
    <dgm:pt modelId="{02C211FE-E122-4FF1-9F3F-EFB5F3F444BC}">
      <dgm:prSet phldrT="[Texto]" custT="1"/>
      <dgm:spPr/>
      <dgm:t>
        <a:bodyPr/>
        <a:lstStyle/>
        <a:p>
          <a:r>
            <a:rPr lang="es-MX" sz="1500" b="1" dirty="0"/>
            <a:t>Estrategia Acción Nutrición</a:t>
          </a:r>
        </a:p>
      </dgm:t>
    </dgm:pt>
    <dgm:pt modelId="{25A64796-6C99-46EE-A03C-FA38C32FE313}" type="parTrans" cxnId="{DBE2938C-0400-435E-B6ED-D1333F001A93}">
      <dgm:prSet/>
      <dgm:spPr/>
      <dgm:t>
        <a:bodyPr/>
        <a:lstStyle/>
        <a:p>
          <a:endParaRPr lang="es-MX" sz="1500" b="1"/>
        </a:p>
      </dgm:t>
    </dgm:pt>
    <dgm:pt modelId="{3B049AD8-651C-45A4-91AF-B833B97B25C0}" type="sibTrans" cxnId="{DBE2938C-0400-435E-B6ED-D1333F001A93}">
      <dgm:prSet/>
      <dgm:spPr/>
      <dgm:t>
        <a:bodyPr/>
        <a:lstStyle/>
        <a:p>
          <a:endParaRPr lang="es-MX" sz="1500" b="1"/>
        </a:p>
      </dgm:t>
    </dgm:pt>
    <dgm:pt modelId="{9F354F7E-756C-4CFE-9FCE-7FFFB3FF9A56}">
      <dgm:prSet custT="1"/>
      <dgm:spPr/>
      <dgm:t>
        <a:bodyPr/>
        <a:lstStyle/>
        <a:p>
          <a:r>
            <a:rPr lang="es-MX" sz="1500" b="0" dirty="0"/>
            <a:t>Entrega gratuita de uniformes escolares, fomentando a la par un modelo de inclusión económica</a:t>
          </a:r>
        </a:p>
      </dgm:t>
    </dgm:pt>
    <dgm:pt modelId="{B0F6EF79-8F14-4DAF-A3F2-ECF8D7CB1870}" type="parTrans" cxnId="{08C2AC44-473F-42D9-9700-97FA82BF1459}">
      <dgm:prSet/>
      <dgm:spPr/>
      <dgm:t>
        <a:bodyPr/>
        <a:lstStyle/>
        <a:p>
          <a:endParaRPr lang="es-MX" sz="1500" b="1"/>
        </a:p>
      </dgm:t>
    </dgm:pt>
    <dgm:pt modelId="{FCC66CED-21E7-4DBE-90A8-5CF5CDCAC77C}" type="sibTrans" cxnId="{08C2AC44-473F-42D9-9700-97FA82BF1459}">
      <dgm:prSet/>
      <dgm:spPr/>
      <dgm:t>
        <a:bodyPr/>
        <a:lstStyle/>
        <a:p>
          <a:endParaRPr lang="es-MX" sz="1500" b="1"/>
        </a:p>
      </dgm:t>
    </dgm:pt>
    <dgm:pt modelId="{2916FD02-5791-4321-A414-01FCA4625810}">
      <dgm:prSet custT="1"/>
      <dgm:spPr/>
      <dgm:t>
        <a:bodyPr/>
        <a:lstStyle/>
        <a:p>
          <a:r>
            <a:rPr lang="es-MX" sz="1500" b="0" dirty="0"/>
            <a:t>Implementación de una política pública orientada a reducir los riesgos de la comunidad educativa frente a amenazas de origen natural</a:t>
          </a:r>
        </a:p>
      </dgm:t>
    </dgm:pt>
    <dgm:pt modelId="{514137AE-5FF6-4A7A-B0F6-745997DD1FDE}" type="parTrans" cxnId="{EDAAB17A-1B8D-4966-9045-879E4611B900}">
      <dgm:prSet/>
      <dgm:spPr/>
      <dgm:t>
        <a:bodyPr/>
        <a:lstStyle/>
        <a:p>
          <a:endParaRPr lang="es-MX" sz="1500" b="1"/>
        </a:p>
      </dgm:t>
    </dgm:pt>
    <dgm:pt modelId="{1E0FFAFD-DEC6-47AB-B536-78C82CD4F23D}" type="sibTrans" cxnId="{EDAAB17A-1B8D-4966-9045-879E4611B900}">
      <dgm:prSet/>
      <dgm:spPr/>
      <dgm:t>
        <a:bodyPr/>
        <a:lstStyle/>
        <a:p>
          <a:endParaRPr lang="es-MX" sz="1500" b="1"/>
        </a:p>
      </dgm:t>
    </dgm:pt>
    <dgm:pt modelId="{4E9AF28E-ED55-468F-95CD-819B4D597A19}">
      <dgm:prSet phldrT="[Texto]" custT="1"/>
      <dgm:spPr/>
      <dgm:t>
        <a:bodyPr/>
        <a:lstStyle/>
        <a:p>
          <a:r>
            <a:rPr lang="es-MX" sz="1500" b="0" dirty="0"/>
            <a:t>Dotar a las instituciones educativas de infraestructura, equipamiento y mobiliario para incremental el acceso a la educación</a:t>
          </a:r>
        </a:p>
      </dgm:t>
    </dgm:pt>
    <dgm:pt modelId="{F905E99C-37F1-4434-8FB4-A38F5C5B17F6}" type="parTrans" cxnId="{75F638B3-E6B6-4704-B6C4-EF1A19DC32C6}">
      <dgm:prSet/>
      <dgm:spPr/>
      <dgm:t>
        <a:bodyPr/>
        <a:lstStyle/>
        <a:p>
          <a:endParaRPr lang="es-MX" sz="1500" b="1"/>
        </a:p>
      </dgm:t>
    </dgm:pt>
    <dgm:pt modelId="{0F7E38E2-8403-44DD-884D-D78866869D7F}" type="sibTrans" cxnId="{75F638B3-E6B6-4704-B6C4-EF1A19DC32C6}">
      <dgm:prSet/>
      <dgm:spPr/>
      <dgm:t>
        <a:bodyPr/>
        <a:lstStyle/>
        <a:p>
          <a:endParaRPr lang="es-MX" sz="1500" b="1"/>
        </a:p>
      </dgm:t>
    </dgm:pt>
    <dgm:pt modelId="{4FE4545F-CF0D-454E-BCA9-2FA55A8B4E4B}">
      <dgm:prSet phldrT="[Texto]" custT="1"/>
      <dgm:spPr/>
      <dgm:t>
        <a:bodyPr/>
        <a:lstStyle/>
        <a:p>
          <a:r>
            <a:rPr lang="es-MX" sz="1500" b="0" dirty="0"/>
            <a:t>Dotar de muebles para aulas, laboratorios de tecnología, salas para profesores, bar, bodegas</a:t>
          </a:r>
        </a:p>
      </dgm:t>
    </dgm:pt>
    <dgm:pt modelId="{A7859B74-7B61-40D4-9BBF-63F1E95E6EA7}" type="parTrans" cxnId="{C38778B4-13CA-4939-A111-CC7D73B84236}">
      <dgm:prSet/>
      <dgm:spPr/>
      <dgm:t>
        <a:bodyPr/>
        <a:lstStyle/>
        <a:p>
          <a:endParaRPr lang="es-MX" sz="1500" b="1"/>
        </a:p>
      </dgm:t>
    </dgm:pt>
    <dgm:pt modelId="{EC325FCA-7A1C-4278-BE9B-41F17B10361F}" type="sibTrans" cxnId="{C38778B4-13CA-4939-A111-CC7D73B84236}">
      <dgm:prSet/>
      <dgm:spPr/>
      <dgm:t>
        <a:bodyPr/>
        <a:lstStyle/>
        <a:p>
          <a:endParaRPr lang="es-MX" sz="1500" b="1"/>
        </a:p>
      </dgm:t>
    </dgm:pt>
    <dgm:pt modelId="{F314BFE9-2D81-4DDC-89C7-35DFE9F9939C}">
      <dgm:prSet phldrT="[Texto]" custT="1"/>
      <dgm:spPr/>
      <dgm:t>
        <a:bodyPr/>
        <a:lstStyle/>
        <a:p>
          <a:r>
            <a:rPr lang="es-MX" sz="1500" b="0" dirty="0"/>
            <a:t>El desayuno de Educación Inicial es entregado diariamente a cada niño  o niña de 3 y 4 años de edad, durante el período escolar</a:t>
          </a:r>
        </a:p>
      </dgm:t>
    </dgm:pt>
    <dgm:pt modelId="{EDD280EF-646C-4632-A509-776B0C7C5DEF}" type="parTrans" cxnId="{1435D307-D500-426B-8371-28BC5F270BCA}">
      <dgm:prSet/>
      <dgm:spPr/>
      <dgm:t>
        <a:bodyPr/>
        <a:lstStyle/>
        <a:p>
          <a:endParaRPr lang="es-MX" sz="1500" b="1"/>
        </a:p>
      </dgm:t>
    </dgm:pt>
    <dgm:pt modelId="{328B7CF7-1007-4DEF-9B90-1E365891DAC1}" type="sibTrans" cxnId="{1435D307-D500-426B-8371-28BC5F270BCA}">
      <dgm:prSet/>
      <dgm:spPr/>
      <dgm:t>
        <a:bodyPr/>
        <a:lstStyle/>
        <a:p>
          <a:endParaRPr lang="es-MX" sz="1500" b="1"/>
        </a:p>
      </dgm:t>
    </dgm:pt>
    <dgm:pt modelId="{94699C7F-D94B-4C40-9467-636EE2AF7F56}" type="pres">
      <dgm:prSet presAssocID="{00A66DFB-FFFD-4D70-BF0A-6F40574549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AEF0BAF-D98E-4AC4-8BDF-B8A198C96D07}" type="pres">
      <dgm:prSet presAssocID="{BE61DECA-2538-4373-BE72-ACED02977622}" presName="linNode" presStyleCnt="0"/>
      <dgm:spPr/>
      <dgm:t>
        <a:bodyPr/>
        <a:lstStyle/>
        <a:p>
          <a:endParaRPr lang="es-EC"/>
        </a:p>
      </dgm:t>
    </dgm:pt>
    <dgm:pt modelId="{CDEDE51C-4E10-441B-9072-8210E1CD57B4}" type="pres">
      <dgm:prSet presAssocID="{BE61DECA-2538-4373-BE72-ACED02977622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F134F3-376C-4FD7-A2F2-221C5F9F85E7}" type="pres">
      <dgm:prSet presAssocID="{BE61DECA-2538-4373-BE72-ACED02977622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ED9825-F4B1-408C-976D-313C939FBF62}" type="pres">
      <dgm:prSet presAssocID="{A52CD2A7-3803-4F2B-9641-16BEF954AC7D}" presName="spacing" presStyleCnt="0"/>
      <dgm:spPr/>
      <dgm:t>
        <a:bodyPr/>
        <a:lstStyle/>
        <a:p>
          <a:endParaRPr lang="es-EC"/>
        </a:p>
      </dgm:t>
    </dgm:pt>
    <dgm:pt modelId="{8F36570B-E199-4A48-AD5B-2EDC58B94BE8}" type="pres">
      <dgm:prSet presAssocID="{B7C084CE-A8C6-4BC5-B109-AD55E1586A00}" presName="linNode" presStyleCnt="0"/>
      <dgm:spPr/>
      <dgm:t>
        <a:bodyPr/>
        <a:lstStyle/>
        <a:p>
          <a:endParaRPr lang="es-EC"/>
        </a:p>
      </dgm:t>
    </dgm:pt>
    <dgm:pt modelId="{6387793D-E034-4F03-A358-80CFEBDCE13E}" type="pres">
      <dgm:prSet presAssocID="{B7C084CE-A8C6-4BC5-B109-AD55E1586A00}" presName="parentShp" presStyleLbl="node1" presStyleIdx="1" presStyleCnt="7" custLinFactNeighborY="1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0C84AA-9970-406F-A4DB-27B13368C289}" type="pres">
      <dgm:prSet presAssocID="{B7C084CE-A8C6-4BC5-B109-AD55E1586A00}" presName="childShp" presStyleLbl="bgAccFollowNode1" presStyleIdx="1" presStyleCnt="7" custLinFactNeighborY="1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F6DD34-3AFC-4584-B654-D7F6A979FC96}" type="pres">
      <dgm:prSet presAssocID="{BDDE7E69-91DE-4838-935D-836464CE69A1}" presName="spacing" presStyleCnt="0"/>
      <dgm:spPr/>
      <dgm:t>
        <a:bodyPr/>
        <a:lstStyle/>
        <a:p>
          <a:endParaRPr lang="es-EC"/>
        </a:p>
      </dgm:t>
    </dgm:pt>
    <dgm:pt modelId="{0BDE049F-EFC3-41F8-A396-A65D61ECECCF}" type="pres">
      <dgm:prSet presAssocID="{4D390C63-9370-4EBF-9683-3549E195F133}" presName="linNode" presStyleCnt="0"/>
      <dgm:spPr/>
      <dgm:t>
        <a:bodyPr/>
        <a:lstStyle/>
        <a:p>
          <a:endParaRPr lang="es-EC"/>
        </a:p>
      </dgm:t>
    </dgm:pt>
    <dgm:pt modelId="{2F472B08-995A-449E-8663-D8C061D4FB57}" type="pres">
      <dgm:prSet presAssocID="{4D390C63-9370-4EBF-9683-3549E195F133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9F412E-A760-445A-9B7A-C55770AF1C47}" type="pres">
      <dgm:prSet presAssocID="{4D390C63-9370-4EBF-9683-3549E195F133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09F9DA-6C52-4985-99DA-00FCBB6479E5}" type="pres">
      <dgm:prSet presAssocID="{A01E56B2-7A3F-4C83-8EDF-4AEB786BE79B}" presName="spacing" presStyleCnt="0"/>
      <dgm:spPr/>
      <dgm:t>
        <a:bodyPr/>
        <a:lstStyle/>
        <a:p>
          <a:endParaRPr lang="es-EC"/>
        </a:p>
      </dgm:t>
    </dgm:pt>
    <dgm:pt modelId="{93D8967C-A772-4AC6-9087-F1C0754ABFB4}" type="pres">
      <dgm:prSet presAssocID="{7FE27B18-0AAE-4AE0-858D-14491E9C761C}" presName="linNode" presStyleCnt="0"/>
      <dgm:spPr/>
      <dgm:t>
        <a:bodyPr/>
        <a:lstStyle/>
        <a:p>
          <a:endParaRPr lang="es-EC"/>
        </a:p>
      </dgm:t>
    </dgm:pt>
    <dgm:pt modelId="{7DBA0B71-ADDE-4FE0-A9B1-09949410DF5E}" type="pres">
      <dgm:prSet presAssocID="{7FE27B18-0AAE-4AE0-858D-14491E9C761C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8F2F93-D624-45C8-85B0-261AA82304BB}" type="pres">
      <dgm:prSet presAssocID="{7FE27B18-0AAE-4AE0-858D-14491E9C761C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BED737-A8F1-4B2A-9B92-E0F127313B1C}" type="pres">
      <dgm:prSet presAssocID="{DEB0DBA0-04FD-432F-99D5-C2602901AF6A}" presName="spacing" presStyleCnt="0"/>
      <dgm:spPr/>
      <dgm:t>
        <a:bodyPr/>
        <a:lstStyle/>
        <a:p>
          <a:endParaRPr lang="es-EC"/>
        </a:p>
      </dgm:t>
    </dgm:pt>
    <dgm:pt modelId="{062FFF3A-7F7A-46EC-9938-27547304B0E9}" type="pres">
      <dgm:prSet presAssocID="{4F2CAB02-8114-47AB-BA01-97BBCF00D98C}" presName="linNode" presStyleCnt="0"/>
      <dgm:spPr/>
      <dgm:t>
        <a:bodyPr/>
        <a:lstStyle/>
        <a:p>
          <a:endParaRPr lang="es-EC"/>
        </a:p>
      </dgm:t>
    </dgm:pt>
    <dgm:pt modelId="{1EAC323F-3B48-4BE8-A00C-C57C922950E2}" type="pres">
      <dgm:prSet presAssocID="{4F2CAB02-8114-47AB-BA01-97BBCF00D98C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BA5994-BD06-43A6-8D49-5015708CE42B}" type="pres">
      <dgm:prSet presAssocID="{4F2CAB02-8114-47AB-BA01-97BBCF00D98C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942E68-3132-494E-94E5-C47223A66902}" type="pres">
      <dgm:prSet presAssocID="{922761E5-D342-4A22-9359-ADD49195A809}" presName="spacing" presStyleCnt="0"/>
      <dgm:spPr/>
      <dgm:t>
        <a:bodyPr/>
        <a:lstStyle/>
        <a:p>
          <a:endParaRPr lang="es-EC"/>
        </a:p>
      </dgm:t>
    </dgm:pt>
    <dgm:pt modelId="{50891FFD-22CF-4658-8E33-32041683EA1A}" type="pres">
      <dgm:prSet presAssocID="{1E1014FC-8E24-44EC-BFD3-89110DF3BAA4}" presName="linNode" presStyleCnt="0"/>
      <dgm:spPr/>
      <dgm:t>
        <a:bodyPr/>
        <a:lstStyle/>
        <a:p>
          <a:endParaRPr lang="es-EC"/>
        </a:p>
      </dgm:t>
    </dgm:pt>
    <dgm:pt modelId="{C1ABF65C-406B-4F1B-B336-BA9F3AA2A020}" type="pres">
      <dgm:prSet presAssocID="{1E1014FC-8E24-44EC-BFD3-89110DF3BAA4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31AE96-C90F-475D-84E1-B54AB9CBCCAB}" type="pres">
      <dgm:prSet presAssocID="{1E1014FC-8E24-44EC-BFD3-89110DF3BAA4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631F3B-76EF-4308-9689-A6EB17647923}" type="pres">
      <dgm:prSet presAssocID="{C134D029-93EB-42C2-BECC-E874664A0286}" presName="spacing" presStyleCnt="0"/>
      <dgm:spPr/>
      <dgm:t>
        <a:bodyPr/>
        <a:lstStyle/>
        <a:p>
          <a:endParaRPr lang="es-EC"/>
        </a:p>
      </dgm:t>
    </dgm:pt>
    <dgm:pt modelId="{EAF54807-A123-4D71-AA8E-26A1BA30BDCC}" type="pres">
      <dgm:prSet presAssocID="{02C211FE-E122-4FF1-9F3F-EFB5F3F444BC}" presName="linNode" presStyleCnt="0"/>
      <dgm:spPr/>
      <dgm:t>
        <a:bodyPr/>
        <a:lstStyle/>
        <a:p>
          <a:endParaRPr lang="es-EC"/>
        </a:p>
      </dgm:t>
    </dgm:pt>
    <dgm:pt modelId="{15EA6856-12A5-4271-BBED-C7D8797F85C8}" type="pres">
      <dgm:prSet presAssocID="{02C211FE-E122-4FF1-9F3F-EFB5F3F444BC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5F7D35-3AF5-4DDF-9820-D076CB564D19}" type="pres">
      <dgm:prSet presAssocID="{02C211FE-E122-4FF1-9F3F-EFB5F3F444BC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BFF119C-EEED-4566-89AB-9439E56F8A1D}" srcId="{B7C084CE-A8C6-4BC5-B109-AD55E1586A00}" destId="{B578693F-7FA0-49C3-A0A3-0C09A238FBA6}" srcOrd="0" destOrd="0" parTransId="{3F3CC3E4-4097-447F-8908-BE262ED6BDC5}" sibTransId="{5051F1C9-67B9-4573-91DF-95F5E6B7827F}"/>
    <dgm:cxn modelId="{44E634E9-F647-4EBE-B9BD-9AA54EF86732}" type="presOf" srcId="{B578693F-7FA0-49C3-A0A3-0C09A238FBA6}" destId="{FA0C84AA-9970-406F-A4DB-27B13368C289}" srcOrd="0" destOrd="0" presId="urn:microsoft.com/office/officeart/2005/8/layout/vList6"/>
    <dgm:cxn modelId="{14832C71-60D1-477F-B12E-FB69B3B86454}" type="presOf" srcId="{4E9AF28E-ED55-468F-95CD-819B4D597A19}" destId="{B2BA5994-BD06-43A6-8D49-5015708CE42B}" srcOrd="0" destOrd="0" presId="urn:microsoft.com/office/officeart/2005/8/layout/vList6"/>
    <dgm:cxn modelId="{1B9F9C89-DF65-40C9-B842-F7BC3B99C943}" type="presOf" srcId="{00A66DFB-FFFD-4D70-BF0A-6F405745495B}" destId="{94699C7F-D94B-4C40-9467-636EE2AF7F56}" srcOrd="0" destOrd="0" presId="urn:microsoft.com/office/officeart/2005/8/layout/vList6"/>
    <dgm:cxn modelId="{C38778B4-13CA-4939-A111-CC7D73B84236}" srcId="{1E1014FC-8E24-44EC-BFD3-89110DF3BAA4}" destId="{4FE4545F-CF0D-454E-BCA9-2FA55A8B4E4B}" srcOrd="0" destOrd="0" parTransId="{A7859B74-7B61-40D4-9BBF-63F1E95E6EA7}" sibTransId="{EC325FCA-7A1C-4278-BE9B-41F17B10361F}"/>
    <dgm:cxn modelId="{6CD16974-DB1A-4151-A151-7F872DA530FB}" type="presOf" srcId="{B7C084CE-A8C6-4BC5-B109-AD55E1586A00}" destId="{6387793D-E034-4F03-A358-80CFEBDCE13E}" srcOrd="0" destOrd="0" presId="urn:microsoft.com/office/officeart/2005/8/layout/vList6"/>
    <dgm:cxn modelId="{4431DDCA-2017-4DCC-AA8B-37C9F38C0E78}" srcId="{00A66DFB-FFFD-4D70-BF0A-6F405745495B}" destId="{BE61DECA-2538-4373-BE72-ACED02977622}" srcOrd="0" destOrd="0" parTransId="{B416A1EA-B452-47AB-A465-CAA3D114462E}" sibTransId="{A52CD2A7-3803-4F2B-9641-16BEF954AC7D}"/>
    <dgm:cxn modelId="{32B7FF5F-EDA6-4878-A2E2-07B815B7BE5B}" type="presOf" srcId="{BE61DECA-2538-4373-BE72-ACED02977622}" destId="{CDEDE51C-4E10-441B-9072-8210E1CD57B4}" srcOrd="0" destOrd="0" presId="urn:microsoft.com/office/officeart/2005/8/layout/vList6"/>
    <dgm:cxn modelId="{3A11F53F-F722-424D-9B5A-7FD554BA9F6C}" type="presOf" srcId="{4FE4545F-CF0D-454E-BCA9-2FA55A8B4E4B}" destId="{0D31AE96-C90F-475D-84E1-B54AB9CBCCAB}" srcOrd="0" destOrd="0" presId="urn:microsoft.com/office/officeart/2005/8/layout/vList6"/>
    <dgm:cxn modelId="{B3124954-2575-4222-BC50-B7758986A30F}" srcId="{00A66DFB-FFFD-4D70-BF0A-6F405745495B}" destId="{4F2CAB02-8114-47AB-BA01-97BBCF00D98C}" srcOrd="4" destOrd="0" parTransId="{7FC2F613-60F5-4A40-AC2F-5479D0F76467}" sibTransId="{922761E5-D342-4A22-9359-ADD49195A809}"/>
    <dgm:cxn modelId="{660A88E9-4EDA-4D7E-B757-CC99A768EBEC}" srcId="{00A66DFB-FFFD-4D70-BF0A-6F405745495B}" destId="{7FE27B18-0AAE-4AE0-858D-14491E9C761C}" srcOrd="3" destOrd="0" parTransId="{80D7A1BE-BB79-4FBD-B542-CA256383826E}" sibTransId="{DEB0DBA0-04FD-432F-99D5-C2602901AF6A}"/>
    <dgm:cxn modelId="{75F638B3-E6B6-4704-B6C4-EF1A19DC32C6}" srcId="{4F2CAB02-8114-47AB-BA01-97BBCF00D98C}" destId="{4E9AF28E-ED55-468F-95CD-819B4D597A19}" srcOrd="0" destOrd="0" parTransId="{F905E99C-37F1-4434-8FB4-A38F5C5B17F6}" sibTransId="{0F7E38E2-8403-44DD-884D-D78866869D7F}"/>
    <dgm:cxn modelId="{0D93EEB0-16D0-49C5-BB39-D43649269CF6}" type="presOf" srcId="{EF044450-0990-4F42-84AF-EEB849FDFB53}" destId="{A9F134F3-376C-4FD7-A2F2-221C5F9F85E7}" srcOrd="0" destOrd="0" presId="urn:microsoft.com/office/officeart/2005/8/layout/vList6"/>
    <dgm:cxn modelId="{DBE2938C-0400-435E-B6ED-D1333F001A93}" srcId="{00A66DFB-FFFD-4D70-BF0A-6F405745495B}" destId="{02C211FE-E122-4FF1-9F3F-EFB5F3F444BC}" srcOrd="6" destOrd="0" parTransId="{25A64796-6C99-46EE-A03C-FA38C32FE313}" sibTransId="{3B049AD8-651C-45A4-91AF-B833B97B25C0}"/>
    <dgm:cxn modelId="{5EFE7813-C8AB-42FA-B754-1C3B1B2D36FE}" type="presOf" srcId="{4F2CAB02-8114-47AB-BA01-97BBCF00D98C}" destId="{1EAC323F-3B48-4BE8-A00C-C57C922950E2}" srcOrd="0" destOrd="0" presId="urn:microsoft.com/office/officeart/2005/8/layout/vList6"/>
    <dgm:cxn modelId="{1435D307-D500-426B-8371-28BC5F270BCA}" srcId="{02C211FE-E122-4FF1-9F3F-EFB5F3F444BC}" destId="{F314BFE9-2D81-4DDC-89C7-35DFE9F9939C}" srcOrd="0" destOrd="0" parTransId="{EDD280EF-646C-4632-A509-776B0C7C5DEF}" sibTransId="{328B7CF7-1007-4DEF-9B90-1E365891DAC1}"/>
    <dgm:cxn modelId="{182AF26D-0467-4006-B27B-60CD051516B5}" type="presOf" srcId="{9F354F7E-756C-4CFE-9FCE-7FFFB3FF9A56}" destId="{359F412E-A760-445A-9B7A-C55770AF1C47}" srcOrd="0" destOrd="0" presId="urn:microsoft.com/office/officeart/2005/8/layout/vList6"/>
    <dgm:cxn modelId="{6E24B0FC-A5F9-49E1-9D47-4217B0A025D3}" type="presOf" srcId="{2916FD02-5791-4321-A414-01FCA4625810}" destId="{8E8F2F93-D624-45C8-85B0-261AA82304BB}" srcOrd="0" destOrd="0" presId="urn:microsoft.com/office/officeart/2005/8/layout/vList6"/>
    <dgm:cxn modelId="{812B4FFA-855F-489D-832B-8118C0F2EE07}" type="presOf" srcId="{1E1014FC-8E24-44EC-BFD3-89110DF3BAA4}" destId="{C1ABF65C-406B-4F1B-B336-BA9F3AA2A020}" srcOrd="0" destOrd="0" presId="urn:microsoft.com/office/officeart/2005/8/layout/vList6"/>
    <dgm:cxn modelId="{2615AA79-61C7-4AE2-ADB9-7CFFB767AC7F}" type="presOf" srcId="{4D390C63-9370-4EBF-9683-3549E195F133}" destId="{2F472B08-995A-449E-8663-D8C061D4FB57}" srcOrd="0" destOrd="0" presId="urn:microsoft.com/office/officeart/2005/8/layout/vList6"/>
    <dgm:cxn modelId="{7C0A428B-F081-42F6-A916-7003489EEC4C}" type="presOf" srcId="{02C211FE-E122-4FF1-9F3F-EFB5F3F444BC}" destId="{15EA6856-12A5-4271-BBED-C7D8797F85C8}" srcOrd="0" destOrd="0" presId="urn:microsoft.com/office/officeart/2005/8/layout/vList6"/>
    <dgm:cxn modelId="{A33502D8-FFE1-4B5E-9F99-345F650F2157}" type="presOf" srcId="{F314BFE9-2D81-4DDC-89C7-35DFE9F9939C}" destId="{375F7D35-3AF5-4DDF-9820-D076CB564D19}" srcOrd="0" destOrd="0" presId="urn:microsoft.com/office/officeart/2005/8/layout/vList6"/>
    <dgm:cxn modelId="{EDAAB17A-1B8D-4966-9045-879E4611B900}" srcId="{7FE27B18-0AAE-4AE0-858D-14491E9C761C}" destId="{2916FD02-5791-4321-A414-01FCA4625810}" srcOrd="0" destOrd="0" parTransId="{514137AE-5FF6-4A7A-B0F6-745997DD1FDE}" sibTransId="{1E0FFAFD-DEC6-47AB-B536-78C82CD4F23D}"/>
    <dgm:cxn modelId="{480C487F-8C32-4850-9919-0996545408A0}" srcId="{00A66DFB-FFFD-4D70-BF0A-6F405745495B}" destId="{1E1014FC-8E24-44EC-BFD3-89110DF3BAA4}" srcOrd="5" destOrd="0" parTransId="{76BB5240-D263-4A0E-8AB8-459E8B1D6310}" sibTransId="{C134D029-93EB-42C2-BECC-E874664A0286}"/>
    <dgm:cxn modelId="{2F58E04A-56B5-4B03-AC67-A4A984644B1B}" type="presOf" srcId="{7FE27B18-0AAE-4AE0-858D-14491E9C761C}" destId="{7DBA0B71-ADDE-4FE0-A9B1-09949410DF5E}" srcOrd="0" destOrd="0" presId="urn:microsoft.com/office/officeart/2005/8/layout/vList6"/>
    <dgm:cxn modelId="{08C2AC44-473F-42D9-9700-97FA82BF1459}" srcId="{4D390C63-9370-4EBF-9683-3549E195F133}" destId="{9F354F7E-756C-4CFE-9FCE-7FFFB3FF9A56}" srcOrd="0" destOrd="0" parTransId="{B0F6EF79-8F14-4DAF-A3F2-ECF8D7CB1870}" sibTransId="{FCC66CED-21E7-4DBE-90A8-5CF5CDCAC77C}"/>
    <dgm:cxn modelId="{86DDDA95-BAD7-4EBF-9474-B1C6A744C79B}" srcId="{BE61DECA-2538-4373-BE72-ACED02977622}" destId="{EF044450-0990-4F42-84AF-EEB849FDFB53}" srcOrd="0" destOrd="0" parTransId="{F9FB28E8-8597-4142-B050-DD6B96B50269}" sibTransId="{4370F42D-5076-4019-B746-BF41A6BB3DB6}"/>
    <dgm:cxn modelId="{32BE2D81-0A28-4D19-9C07-5AE4837B4C6B}" srcId="{00A66DFB-FFFD-4D70-BF0A-6F405745495B}" destId="{B7C084CE-A8C6-4BC5-B109-AD55E1586A00}" srcOrd="1" destOrd="0" parTransId="{0A7BD75D-63F2-448F-B2F0-B61281535B6A}" sibTransId="{BDDE7E69-91DE-4838-935D-836464CE69A1}"/>
    <dgm:cxn modelId="{48350086-9ADA-4FA7-B75D-C90BD8E5BD3C}" srcId="{00A66DFB-FFFD-4D70-BF0A-6F405745495B}" destId="{4D390C63-9370-4EBF-9683-3549E195F133}" srcOrd="2" destOrd="0" parTransId="{1225FAB7-DA31-4302-9045-099BF010929A}" sibTransId="{A01E56B2-7A3F-4C83-8EDF-4AEB786BE79B}"/>
    <dgm:cxn modelId="{0309B2BE-BA57-4E3C-9B95-BF41A019DAD4}" type="presParOf" srcId="{94699C7F-D94B-4C40-9467-636EE2AF7F56}" destId="{7AEF0BAF-D98E-4AC4-8BDF-B8A198C96D07}" srcOrd="0" destOrd="0" presId="urn:microsoft.com/office/officeart/2005/8/layout/vList6"/>
    <dgm:cxn modelId="{C27DA86F-6B14-415E-BADF-6259777694A1}" type="presParOf" srcId="{7AEF0BAF-D98E-4AC4-8BDF-B8A198C96D07}" destId="{CDEDE51C-4E10-441B-9072-8210E1CD57B4}" srcOrd="0" destOrd="0" presId="urn:microsoft.com/office/officeart/2005/8/layout/vList6"/>
    <dgm:cxn modelId="{FD023467-7E64-4D84-8A6B-6E20E86C98FD}" type="presParOf" srcId="{7AEF0BAF-D98E-4AC4-8BDF-B8A198C96D07}" destId="{A9F134F3-376C-4FD7-A2F2-221C5F9F85E7}" srcOrd="1" destOrd="0" presId="urn:microsoft.com/office/officeart/2005/8/layout/vList6"/>
    <dgm:cxn modelId="{BB7C1E65-0B9B-42BF-9651-151F118F513E}" type="presParOf" srcId="{94699C7F-D94B-4C40-9467-636EE2AF7F56}" destId="{81ED9825-F4B1-408C-976D-313C939FBF62}" srcOrd="1" destOrd="0" presId="urn:microsoft.com/office/officeart/2005/8/layout/vList6"/>
    <dgm:cxn modelId="{732B5582-ADE9-4630-9A79-D779A4988E2F}" type="presParOf" srcId="{94699C7F-D94B-4C40-9467-636EE2AF7F56}" destId="{8F36570B-E199-4A48-AD5B-2EDC58B94BE8}" srcOrd="2" destOrd="0" presId="urn:microsoft.com/office/officeart/2005/8/layout/vList6"/>
    <dgm:cxn modelId="{A239C72E-B445-4755-8DEE-F8A4ADD86363}" type="presParOf" srcId="{8F36570B-E199-4A48-AD5B-2EDC58B94BE8}" destId="{6387793D-E034-4F03-A358-80CFEBDCE13E}" srcOrd="0" destOrd="0" presId="urn:microsoft.com/office/officeart/2005/8/layout/vList6"/>
    <dgm:cxn modelId="{66E89D77-7895-4E49-B250-7F4B10B716F2}" type="presParOf" srcId="{8F36570B-E199-4A48-AD5B-2EDC58B94BE8}" destId="{FA0C84AA-9970-406F-A4DB-27B13368C289}" srcOrd="1" destOrd="0" presId="urn:microsoft.com/office/officeart/2005/8/layout/vList6"/>
    <dgm:cxn modelId="{6FDE3977-5FFB-43E6-9798-CA337E2E5395}" type="presParOf" srcId="{94699C7F-D94B-4C40-9467-636EE2AF7F56}" destId="{EFF6DD34-3AFC-4584-B654-D7F6A979FC96}" srcOrd="3" destOrd="0" presId="urn:microsoft.com/office/officeart/2005/8/layout/vList6"/>
    <dgm:cxn modelId="{F25937F1-222E-45BB-BE1F-A199AAF5751D}" type="presParOf" srcId="{94699C7F-D94B-4C40-9467-636EE2AF7F56}" destId="{0BDE049F-EFC3-41F8-A396-A65D61ECECCF}" srcOrd="4" destOrd="0" presId="urn:microsoft.com/office/officeart/2005/8/layout/vList6"/>
    <dgm:cxn modelId="{793F2383-D129-4D8C-999F-81D32D445F42}" type="presParOf" srcId="{0BDE049F-EFC3-41F8-A396-A65D61ECECCF}" destId="{2F472B08-995A-449E-8663-D8C061D4FB57}" srcOrd="0" destOrd="0" presId="urn:microsoft.com/office/officeart/2005/8/layout/vList6"/>
    <dgm:cxn modelId="{FC571446-8606-4BE0-9036-569D7F2B2EAF}" type="presParOf" srcId="{0BDE049F-EFC3-41F8-A396-A65D61ECECCF}" destId="{359F412E-A760-445A-9B7A-C55770AF1C47}" srcOrd="1" destOrd="0" presId="urn:microsoft.com/office/officeart/2005/8/layout/vList6"/>
    <dgm:cxn modelId="{02FD0615-2A32-4F9A-BF0E-50590BE21580}" type="presParOf" srcId="{94699C7F-D94B-4C40-9467-636EE2AF7F56}" destId="{8709F9DA-6C52-4985-99DA-00FCBB6479E5}" srcOrd="5" destOrd="0" presId="urn:microsoft.com/office/officeart/2005/8/layout/vList6"/>
    <dgm:cxn modelId="{90700851-0C2D-4673-8004-DC03A6EEFAA9}" type="presParOf" srcId="{94699C7F-D94B-4C40-9467-636EE2AF7F56}" destId="{93D8967C-A772-4AC6-9087-F1C0754ABFB4}" srcOrd="6" destOrd="0" presId="urn:microsoft.com/office/officeart/2005/8/layout/vList6"/>
    <dgm:cxn modelId="{0CD17EE4-CCA0-40DF-A2C8-C345BAEAB613}" type="presParOf" srcId="{93D8967C-A772-4AC6-9087-F1C0754ABFB4}" destId="{7DBA0B71-ADDE-4FE0-A9B1-09949410DF5E}" srcOrd="0" destOrd="0" presId="urn:microsoft.com/office/officeart/2005/8/layout/vList6"/>
    <dgm:cxn modelId="{E8DFA3E7-37C5-4EED-9520-5C9C31ECC1CA}" type="presParOf" srcId="{93D8967C-A772-4AC6-9087-F1C0754ABFB4}" destId="{8E8F2F93-D624-45C8-85B0-261AA82304BB}" srcOrd="1" destOrd="0" presId="urn:microsoft.com/office/officeart/2005/8/layout/vList6"/>
    <dgm:cxn modelId="{3E3B434B-8358-4AF7-B7C1-FD36910ECCE5}" type="presParOf" srcId="{94699C7F-D94B-4C40-9467-636EE2AF7F56}" destId="{94BED737-A8F1-4B2A-9B92-E0F127313B1C}" srcOrd="7" destOrd="0" presId="urn:microsoft.com/office/officeart/2005/8/layout/vList6"/>
    <dgm:cxn modelId="{F80D1FF3-63CC-40A9-A78E-229F8DE81264}" type="presParOf" srcId="{94699C7F-D94B-4C40-9467-636EE2AF7F56}" destId="{062FFF3A-7F7A-46EC-9938-27547304B0E9}" srcOrd="8" destOrd="0" presId="urn:microsoft.com/office/officeart/2005/8/layout/vList6"/>
    <dgm:cxn modelId="{B3646F79-BB2A-450B-AE27-AB2D1121F91F}" type="presParOf" srcId="{062FFF3A-7F7A-46EC-9938-27547304B0E9}" destId="{1EAC323F-3B48-4BE8-A00C-C57C922950E2}" srcOrd="0" destOrd="0" presId="urn:microsoft.com/office/officeart/2005/8/layout/vList6"/>
    <dgm:cxn modelId="{D84BC229-3849-4210-9773-77B1C308D3AC}" type="presParOf" srcId="{062FFF3A-7F7A-46EC-9938-27547304B0E9}" destId="{B2BA5994-BD06-43A6-8D49-5015708CE42B}" srcOrd="1" destOrd="0" presId="urn:microsoft.com/office/officeart/2005/8/layout/vList6"/>
    <dgm:cxn modelId="{6EDC6559-6205-4F84-8E38-D8638D10AC91}" type="presParOf" srcId="{94699C7F-D94B-4C40-9467-636EE2AF7F56}" destId="{C5942E68-3132-494E-94E5-C47223A66902}" srcOrd="9" destOrd="0" presId="urn:microsoft.com/office/officeart/2005/8/layout/vList6"/>
    <dgm:cxn modelId="{4B577DD2-A58F-4EB6-8E96-FB9B7711896D}" type="presParOf" srcId="{94699C7F-D94B-4C40-9467-636EE2AF7F56}" destId="{50891FFD-22CF-4658-8E33-32041683EA1A}" srcOrd="10" destOrd="0" presId="urn:microsoft.com/office/officeart/2005/8/layout/vList6"/>
    <dgm:cxn modelId="{7A4DCD1B-3F11-48B4-8250-692DA70EFCFD}" type="presParOf" srcId="{50891FFD-22CF-4658-8E33-32041683EA1A}" destId="{C1ABF65C-406B-4F1B-B336-BA9F3AA2A020}" srcOrd="0" destOrd="0" presId="urn:microsoft.com/office/officeart/2005/8/layout/vList6"/>
    <dgm:cxn modelId="{F1DE0DC5-F768-404A-B22C-7238D00656EB}" type="presParOf" srcId="{50891FFD-22CF-4658-8E33-32041683EA1A}" destId="{0D31AE96-C90F-475D-84E1-B54AB9CBCCAB}" srcOrd="1" destOrd="0" presId="urn:microsoft.com/office/officeart/2005/8/layout/vList6"/>
    <dgm:cxn modelId="{634B9EB6-7D20-4B1E-97B3-E56C98AB4137}" type="presParOf" srcId="{94699C7F-D94B-4C40-9467-636EE2AF7F56}" destId="{C9631F3B-76EF-4308-9689-A6EB17647923}" srcOrd="11" destOrd="0" presId="urn:microsoft.com/office/officeart/2005/8/layout/vList6"/>
    <dgm:cxn modelId="{943F7F11-BED5-4DE7-A968-1C3C401F424D}" type="presParOf" srcId="{94699C7F-D94B-4C40-9467-636EE2AF7F56}" destId="{EAF54807-A123-4D71-AA8E-26A1BA30BDCC}" srcOrd="12" destOrd="0" presId="urn:microsoft.com/office/officeart/2005/8/layout/vList6"/>
    <dgm:cxn modelId="{9AC408F9-30D9-48D3-93DF-5E5D85E7535C}" type="presParOf" srcId="{EAF54807-A123-4D71-AA8E-26A1BA30BDCC}" destId="{15EA6856-12A5-4271-BBED-C7D8797F85C8}" srcOrd="0" destOrd="0" presId="urn:microsoft.com/office/officeart/2005/8/layout/vList6"/>
    <dgm:cxn modelId="{DEEDE084-7383-4D32-9402-4BEA7F2C9DB6}" type="presParOf" srcId="{EAF54807-A123-4D71-AA8E-26A1BA30BDCC}" destId="{375F7D35-3AF5-4DDF-9820-D076CB564D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356AD-DE08-4906-B387-2F7FC2E040A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C2A5FAC-1ECB-41D4-8DF2-52A15E6195F0}">
      <dgm:prSet phldrT="[Texto]"/>
      <dgm:spPr/>
      <dgm:t>
        <a:bodyPr/>
        <a:lstStyle/>
        <a:p>
          <a:r>
            <a:rPr lang="es-EC" dirty="0" smtClean="0"/>
            <a:t>OUTPUT</a:t>
          </a:r>
          <a:endParaRPr lang="es-EC" dirty="0"/>
        </a:p>
      </dgm:t>
    </dgm:pt>
    <dgm:pt modelId="{D71A6A30-1A86-4916-AB99-BFC75A1A5167}" type="parTrans" cxnId="{7F7FAA93-E7E9-4FF6-B87D-C3BD2993EC2E}">
      <dgm:prSet/>
      <dgm:spPr/>
      <dgm:t>
        <a:bodyPr/>
        <a:lstStyle/>
        <a:p>
          <a:endParaRPr lang="es-EC"/>
        </a:p>
      </dgm:t>
    </dgm:pt>
    <dgm:pt modelId="{1DBC75C1-0BA8-4212-8050-00BAB9ADE1F9}" type="sibTrans" cxnId="{7F7FAA93-E7E9-4FF6-B87D-C3BD2993EC2E}">
      <dgm:prSet/>
      <dgm:spPr/>
      <dgm:t>
        <a:bodyPr/>
        <a:lstStyle/>
        <a:p>
          <a:endParaRPr lang="es-EC"/>
        </a:p>
      </dgm:t>
    </dgm:pt>
    <dgm:pt modelId="{C97D0C03-AEC9-444D-9362-E8D92605BCD9}">
      <dgm:prSet phldrT="[Texto]"/>
      <dgm:spPr/>
      <dgm:t>
        <a:bodyPr/>
        <a:lstStyle/>
        <a:p>
          <a:r>
            <a:rPr lang="es-EC" dirty="0" smtClean="0"/>
            <a:t> PORCENTAJE DE PERSONAS ENTRE 18-24 AÑOS CON BACHILLERATO COMPLETO</a:t>
          </a:r>
          <a:endParaRPr lang="es-EC" dirty="0"/>
        </a:p>
      </dgm:t>
    </dgm:pt>
    <dgm:pt modelId="{68EAE9B0-62ED-4A10-8381-E214A185B999}" type="parTrans" cxnId="{284D3C26-1178-4149-B0D2-9D40D2E81CD1}">
      <dgm:prSet/>
      <dgm:spPr/>
      <dgm:t>
        <a:bodyPr/>
        <a:lstStyle/>
        <a:p>
          <a:endParaRPr lang="es-EC"/>
        </a:p>
      </dgm:t>
    </dgm:pt>
    <dgm:pt modelId="{1E18E546-3C5D-4515-AC8C-4BBF096D4395}" type="sibTrans" cxnId="{284D3C26-1178-4149-B0D2-9D40D2E81CD1}">
      <dgm:prSet/>
      <dgm:spPr/>
      <dgm:t>
        <a:bodyPr/>
        <a:lstStyle/>
        <a:p>
          <a:endParaRPr lang="es-EC"/>
        </a:p>
      </dgm:t>
    </dgm:pt>
    <dgm:pt modelId="{F6B661AF-CF49-4CAD-85F9-A033C6FCE1EA}">
      <dgm:prSet phldrT="[Texto]"/>
      <dgm:spPr/>
      <dgm:t>
        <a:bodyPr/>
        <a:lstStyle/>
        <a:p>
          <a:r>
            <a:rPr lang="es-EC" dirty="0" smtClean="0"/>
            <a:t>INPUTS</a:t>
          </a:r>
          <a:endParaRPr lang="es-EC" dirty="0"/>
        </a:p>
      </dgm:t>
    </dgm:pt>
    <dgm:pt modelId="{CF3C30F8-1187-4EDB-843C-B396AB63BB64}" type="parTrans" cxnId="{967533FA-BFD3-4D6F-969B-076FD5C2ADBA}">
      <dgm:prSet/>
      <dgm:spPr/>
      <dgm:t>
        <a:bodyPr/>
        <a:lstStyle/>
        <a:p>
          <a:endParaRPr lang="es-EC"/>
        </a:p>
      </dgm:t>
    </dgm:pt>
    <dgm:pt modelId="{ED606CC2-3BF6-465D-B821-CA82E5122958}" type="sibTrans" cxnId="{967533FA-BFD3-4D6F-969B-076FD5C2ADBA}">
      <dgm:prSet/>
      <dgm:spPr/>
      <dgm:t>
        <a:bodyPr/>
        <a:lstStyle/>
        <a:p>
          <a:endParaRPr lang="es-EC"/>
        </a:p>
      </dgm:t>
    </dgm:pt>
    <dgm:pt modelId="{BA430C10-698F-4509-ABC4-6174FA11E409}">
      <dgm:prSet phldrT="[Texto]"/>
      <dgm:spPr/>
      <dgm:t>
        <a:bodyPr/>
        <a:lstStyle/>
        <a:p>
          <a:r>
            <a:rPr lang="es-EC" dirty="0" smtClean="0"/>
            <a:t>DOCENTES</a:t>
          </a:r>
          <a:endParaRPr lang="es-EC" dirty="0"/>
        </a:p>
      </dgm:t>
    </dgm:pt>
    <dgm:pt modelId="{1607286E-F56D-4EA2-91D8-05E53C2D04FB}" type="parTrans" cxnId="{CBF3FD49-8810-4E07-9435-543E528A0E6F}">
      <dgm:prSet/>
      <dgm:spPr/>
      <dgm:t>
        <a:bodyPr/>
        <a:lstStyle/>
        <a:p>
          <a:endParaRPr lang="es-EC"/>
        </a:p>
      </dgm:t>
    </dgm:pt>
    <dgm:pt modelId="{D3A92986-1B1F-4E74-83EE-EC8999240AA1}" type="sibTrans" cxnId="{CBF3FD49-8810-4E07-9435-543E528A0E6F}">
      <dgm:prSet/>
      <dgm:spPr/>
      <dgm:t>
        <a:bodyPr/>
        <a:lstStyle/>
        <a:p>
          <a:endParaRPr lang="es-EC"/>
        </a:p>
      </dgm:t>
    </dgm:pt>
    <dgm:pt modelId="{C84B249D-7F5C-4880-8E30-55F17C50D365}">
      <dgm:prSet/>
      <dgm:spPr/>
      <dgm:t>
        <a:bodyPr/>
        <a:lstStyle/>
        <a:p>
          <a:endParaRPr lang="es-EC" dirty="0"/>
        </a:p>
      </dgm:t>
    </dgm:pt>
    <dgm:pt modelId="{164D3682-462D-4B8A-9884-AF42592E7411}" type="parTrans" cxnId="{A8BFF468-B99A-457C-B8BB-7F9D985D9358}">
      <dgm:prSet/>
      <dgm:spPr/>
      <dgm:t>
        <a:bodyPr/>
        <a:lstStyle/>
        <a:p>
          <a:endParaRPr lang="es-EC"/>
        </a:p>
      </dgm:t>
    </dgm:pt>
    <dgm:pt modelId="{2A25D05C-9343-463D-B33F-F91714C720F3}" type="sibTrans" cxnId="{A8BFF468-B99A-457C-B8BB-7F9D985D9358}">
      <dgm:prSet/>
      <dgm:spPr/>
      <dgm:t>
        <a:bodyPr/>
        <a:lstStyle/>
        <a:p>
          <a:endParaRPr lang="es-EC"/>
        </a:p>
      </dgm:t>
    </dgm:pt>
    <dgm:pt modelId="{2BE12E26-7B59-4D73-B565-B9600E7E1154}">
      <dgm:prSet/>
      <dgm:spPr/>
      <dgm:t>
        <a:bodyPr/>
        <a:lstStyle/>
        <a:p>
          <a:r>
            <a:rPr lang="es-EC" dirty="0" smtClean="0"/>
            <a:t>MATERIAL DIDACTICO</a:t>
          </a:r>
          <a:endParaRPr lang="es-EC" dirty="0"/>
        </a:p>
      </dgm:t>
    </dgm:pt>
    <dgm:pt modelId="{B8162E4C-5198-4144-AF9D-436B150326D1}" type="parTrans" cxnId="{189C8865-5798-4163-85C0-4BDB480AA8AA}">
      <dgm:prSet/>
      <dgm:spPr/>
      <dgm:t>
        <a:bodyPr/>
        <a:lstStyle/>
        <a:p>
          <a:endParaRPr lang="es-EC"/>
        </a:p>
      </dgm:t>
    </dgm:pt>
    <dgm:pt modelId="{658863C4-11DE-482A-98F6-4F4F801525CB}" type="sibTrans" cxnId="{189C8865-5798-4163-85C0-4BDB480AA8AA}">
      <dgm:prSet/>
      <dgm:spPr/>
      <dgm:t>
        <a:bodyPr/>
        <a:lstStyle/>
        <a:p>
          <a:endParaRPr lang="es-EC"/>
        </a:p>
      </dgm:t>
    </dgm:pt>
    <dgm:pt modelId="{3482EB32-A491-4FDD-9957-FB9F398F1B5F}">
      <dgm:prSet/>
      <dgm:spPr/>
      <dgm:t>
        <a:bodyPr/>
        <a:lstStyle/>
        <a:p>
          <a:r>
            <a:rPr lang="es-EC" dirty="0" smtClean="0"/>
            <a:t>MAQUINARIA Y EQUIPO</a:t>
          </a:r>
          <a:endParaRPr lang="es-EC" dirty="0"/>
        </a:p>
      </dgm:t>
    </dgm:pt>
    <dgm:pt modelId="{7502C476-74C0-4270-BC16-140A0DF534C5}" type="parTrans" cxnId="{20F9FB97-4604-4A60-8169-71BF4CB78FBD}">
      <dgm:prSet/>
      <dgm:spPr/>
      <dgm:t>
        <a:bodyPr/>
        <a:lstStyle/>
        <a:p>
          <a:endParaRPr lang="es-EC"/>
        </a:p>
      </dgm:t>
    </dgm:pt>
    <dgm:pt modelId="{3E0EFC99-6846-41BF-BFC5-37EBFFC1A290}" type="sibTrans" cxnId="{20F9FB97-4604-4A60-8169-71BF4CB78FBD}">
      <dgm:prSet/>
      <dgm:spPr/>
      <dgm:t>
        <a:bodyPr/>
        <a:lstStyle/>
        <a:p>
          <a:endParaRPr lang="es-EC"/>
        </a:p>
      </dgm:t>
    </dgm:pt>
    <dgm:pt modelId="{D137DB9D-77AA-4DD1-AE0A-3A1DD3E6D4ED}">
      <dgm:prSet/>
      <dgm:spPr/>
      <dgm:t>
        <a:bodyPr/>
        <a:lstStyle/>
        <a:p>
          <a:endParaRPr lang="es-EC" dirty="0"/>
        </a:p>
      </dgm:t>
    </dgm:pt>
    <dgm:pt modelId="{9F8FA2DE-7AC0-4AD2-949C-11128A742B8B}" type="parTrans" cxnId="{83B39EC7-CA18-4E36-82B5-B0099F762DBC}">
      <dgm:prSet/>
      <dgm:spPr/>
    </dgm:pt>
    <dgm:pt modelId="{AF3D6318-F717-45F6-814B-E3243CAB649F}" type="sibTrans" cxnId="{83B39EC7-CA18-4E36-82B5-B0099F762DBC}">
      <dgm:prSet/>
      <dgm:spPr/>
    </dgm:pt>
    <dgm:pt modelId="{30E91A3C-D340-4EDC-B88E-F073E09DED61}" type="pres">
      <dgm:prSet presAssocID="{87B356AD-DE08-4906-B387-2F7FC2E040A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692DAA0-3BEE-43F8-AAC4-0AC8DA0BDB81}" type="pres">
      <dgm:prSet presAssocID="{5C2A5FAC-1ECB-41D4-8DF2-52A15E6195F0}" presName="linNode" presStyleCnt="0"/>
      <dgm:spPr/>
    </dgm:pt>
    <dgm:pt modelId="{518A25FC-BEC7-42D7-B2F3-D95771CD19BE}" type="pres">
      <dgm:prSet presAssocID="{5C2A5FAC-1ECB-41D4-8DF2-52A15E6195F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19DDFD-6F2D-44EB-A55C-A8C563CA72BA}" type="pres">
      <dgm:prSet presAssocID="{5C2A5FAC-1ECB-41D4-8DF2-52A15E6195F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2DFD14-8AFD-48A2-90F2-2526F05C12D0}" type="pres">
      <dgm:prSet presAssocID="{1DBC75C1-0BA8-4212-8050-00BAB9ADE1F9}" presName="spacing" presStyleCnt="0"/>
      <dgm:spPr/>
    </dgm:pt>
    <dgm:pt modelId="{3EE9AE56-80CE-4F95-A01D-7B6AB7AF9B15}" type="pres">
      <dgm:prSet presAssocID="{F6B661AF-CF49-4CAD-85F9-A033C6FCE1EA}" presName="linNode" presStyleCnt="0"/>
      <dgm:spPr/>
    </dgm:pt>
    <dgm:pt modelId="{4AEF6C7C-156E-4926-9F9C-B1D9183A1F74}" type="pres">
      <dgm:prSet presAssocID="{F6B661AF-CF49-4CAD-85F9-A033C6FCE1E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00F0CB-EB8E-4BD6-BAC0-5FF2B9FFB6FA}" type="pres">
      <dgm:prSet presAssocID="{F6B661AF-CF49-4CAD-85F9-A033C6FCE1E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8BFF468-B99A-457C-B8BB-7F9D985D9358}" srcId="{F6B661AF-CF49-4CAD-85F9-A033C6FCE1EA}" destId="{C84B249D-7F5C-4880-8E30-55F17C50D365}" srcOrd="1" destOrd="0" parTransId="{164D3682-462D-4B8A-9884-AF42592E7411}" sibTransId="{2A25D05C-9343-463D-B33F-F91714C720F3}"/>
    <dgm:cxn modelId="{601720F7-8739-4A65-A001-05C727C98D39}" type="presOf" srcId="{F6B661AF-CF49-4CAD-85F9-A033C6FCE1EA}" destId="{4AEF6C7C-156E-4926-9F9C-B1D9183A1F74}" srcOrd="0" destOrd="0" presId="urn:microsoft.com/office/officeart/2005/8/layout/vList6"/>
    <dgm:cxn modelId="{189C8865-5798-4163-85C0-4BDB480AA8AA}" srcId="{F6B661AF-CF49-4CAD-85F9-A033C6FCE1EA}" destId="{2BE12E26-7B59-4D73-B565-B9600E7E1154}" srcOrd="2" destOrd="0" parTransId="{B8162E4C-5198-4144-AF9D-436B150326D1}" sibTransId="{658863C4-11DE-482A-98F6-4F4F801525CB}"/>
    <dgm:cxn modelId="{4699A09F-1B38-43A3-8271-EF08187A9396}" type="presOf" srcId="{C97D0C03-AEC9-444D-9362-E8D92605BCD9}" destId="{FE19DDFD-6F2D-44EB-A55C-A8C563CA72BA}" srcOrd="0" destOrd="0" presId="urn:microsoft.com/office/officeart/2005/8/layout/vList6"/>
    <dgm:cxn modelId="{967533FA-BFD3-4D6F-969B-076FD5C2ADBA}" srcId="{87B356AD-DE08-4906-B387-2F7FC2E040AE}" destId="{F6B661AF-CF49-4CAD-85F9-A033C6FCE1EA}" srcOrd="1" destOrd="0" parTransId="{CF3C30F8-1187-4EDB-843C-B396AB63BB64}" sibTransId="{ED606CC2-3BF6-465D-B821-CA82E5122958}"/>
    <dgm:cxn modelId="{979247BB-0C08-43B6-8499-0CA5F5CC578D}" type="presOf" srcId="{2BE12E26-7B59-4D73-B565-B9600E7E1154}" destId="{1C00F0CB-EB8E-4BD6-BAC0-5FF2B9FFB6FA}" srcOrd="0" destOrd="2" presId="urn:microsoft.com/office/officeart/2005/8/layout/vList6"/>
    <dgm:cxn modelId="{D1F41A98-3076-4DA5-A738-374E88AF645E}" type="presOf" srcId="{87B356AD-DE08-4906-B387-2F7FC2E040AE}" destId="{30E91A3C-D340-4EDC-B88E-F073E09DED61}" srcOrd="0" destOrd="0" presId="urn:microsoft.com/office/officeart/2005/8/layout/vList6"/>
    <dgm:cxn modelId="{089F79F8-13FE-42ED-AD58-F390C2F9E4A8}" type="presOf" srcId="{5C2A5FAC-1ECB-41D4-8DF2-52A15E6195F0}" destId="{518A25FC-BEC7-42D7-B2F3-D95771CD19BE}" srcOrd="0" destOrd="0" presId="urn:microsoft.com/office/officeart/2005/8/layout/vList6"/>
    <dgm:cxn modelId="{83B39EC7-CA18-4E36-82B5-B0099F762DBC}" srcId="{F6B661AF-CF49-4CAD-85F9-A033C6FCE1EA}" destId="{D137DB9D-77AA-4DD1-AE0A-3A1DD3E6D4ED}" srcOrd="3" destOrd="0" parTransId="{9F8FA2DE-7AC0-4AD2-949C-11128A742B8B}" sibTransId="{AF3D6318-F717-45F6-814B-E3243CAB649F}"/>
    <dgm:cxn modelId="{CBF3FD49-8810-4E07-9435-543E528A0E6F}" srcId="{F6B661AF-CF49-4CAD-85F9-A033C6FCE1EA}" destId="{BA430C10-698F-4509-ABC4-6174FA11E409}" srcOrd="0" destOrd="0" parTransId="{1607286E-F56D-4EA2-91D8-05E53C2D04FB}" sibTransId="{D3A92986-1B1F-4E74-83EE-EC8999240AA1}"/>
    <dgm:cxn modelId="{897C6A7E-5450-4A3B-8561-68B2DF6E484E}" type="presOf" srcId="{D137DB9D-77AA-4DD1-AE0A-3A1DD3E6D4ED}" destId="{1C00F0CB-EB8E-4BD6-BAC0-5FF2B9FFB6FA}" srcOrd="0" destOrd="3" presId="urn:microsoft.com/office/officeart/2005/8/layout/vList6"/>
    <dgm:cxn modelId="{18A914C2-A480-4174-B4D0-377A21665252}" type="presOf" srcId="{BA430C10-698F-4509-ABC4-6174FA11E409}" destId="{1C00F0CB-EB8E-4BD6-BAC0-5FF2B9FFB6FA}" srcOrd="0" destOrd="0" presId="urn:microsoft.com/office/officeart/2005/8/layout/vList6"/>
    <dgm:cxn modelId="{9FE337A8-4D3B-4FC6-9D26-18D3DA0FEEF5}" type="presOf" srcId="{3482EB32-A491-4FDD-9957-FB9F398F1B5F}" destId="{1C00F0CB-EB8E-4BD6-BAC0-5FF2B9FFB6FA}" srcOrd="0" destOrd="4" presId="urn:microsoft.com/office/officeart/2005/8/layout/vList6"/>
    <dgm:cxn modelId="{20F9FB97-4604-4A60-8169-71BF4CB78FBD}" srcId="{F6B661AF-CF49-4CAD-85F9-A033C6FCE1EA}" destId="{3482EB32-A491-4FDD-9957-FB9F398F1B5F}" srcOrd="4" destOrd="0" parTransId="{7502C476-74C0-4270-BC16-140A0DF534C5}" sibTransId="{3E0EFC99-6846-41BF-BFC5-37EBFFC1A290}"/>
    <dgm:cxn modelId="{C89F34C1-F645-4B55-99E3-77149F0A51D5}" type="presOf" srcId="{C84B249D-7F5C-4880-8E30-55F17C50D365}" destId="{1C00F0CB-EB8E-4BD6-BAC0-5FF2B9FFB6FA}" srcOrd="0" destOrd="1" presId="urn:microsoft.com/office/officeart/2005/8/layout/vList6"/>
    <dgm:cxn modelId="{7F7FAA93-E7E9-4FF6-B87D-C3BD2993EC2E}" srcId="{87B356AD-DE08-4906-B387-2F7FC2E040AE}" destId="{5C2A5FAC-1ECB-41D4-8DF2-52A15E6195F0}" srcOrd="0" destOrd="0" parTransId="{D71A6A30-1A86-4916-AB99-BFC75A1A5167}" sibTransId="{1DBC75C1-0BA8-4212-8050-00BAB9ADE1F9}"/>
    <dgm:cxn modelId="{284D3C26-1178-4149-B0D2-9D40D2E81CD1}" srcId="{5C2A5FAC-1ECB-41D4-8DF2-52A15E6195F0}" destId="{C97D0C03-AEC9-444D-9362-E8D92605BCD9}" srcOrd="0" destOrd="0" parTransId="{68EAE9B0-62ED-4A10-8381-E214A185B999}" sibTransId="{1E18E546-3C5D-4515-AC8C-4BBF096D4395}"/>
    <dgm:cxn modelId="{A62B3DD7-3CF3-4A04-BF80-C055B8C11714}" type="presParOf" srcId="{30E91A3C-D340-4EDC-B88E-F073E09DED61}" destId="{C692DAA0-3BEE-43F8-AAC4-0AC8DA0BDB81}" srcOrd="0" destOrd="0" presId="urn:microsoft.com/office/officeart/2005/8/layout/vList6"/>
    <dgm:cxn modelId="{D646447E-7674-4DAD-A57A-96DFEB215EEB}" type="presParOf" srcId="{C692DAA0-3BEE-43F8-AAC4-0AC8DA0BDB81}" destId="{518A25FC-BEC7-42D7-B2F3-D95771CD19BE}" srcOrd="0" destOrd="0" presId="urn:microsoft.com/office/officeart/2005/8/layout/vList6"/>
    <dgm:cxn modelId="{FA7E647B-9C8A-45FF-8489-7C02364C4015}" type="presParOf" srcId="{C692DAA0-3BEE-43F8-AAC4-0AC8DA0BDB81}" destId="{FE19DDFD-6F2D-44EB-A55C-A8C563CA72BA}" srcOrd="1" destOrd="0" presId="urn:microsoft.com/office/officeart/2005/8/layout/vList6"/>
    <dgm:cxn modelId="{C112B8D8-E3D0-4788-8192-9CAF55A7332A}" type="presParOf" srcId="{30E91A3C-D340-4EDC-B88E-F073E09DED61}" destId="{C02DFD14-8AFD-48A2-90F2-2526F05C12D0}" srcOrd="1" destOrd="0" presId="urn:microsoft.com/office/officeart/2005/8/layout/vList6"/>
    <dgm:cxn modelId="{A1D4DD5C-90A6-48EA-9532-00600E168A30}" type="presParOf" srcId="{30E91A3C-D340-4EDC-B88E-F073E09DED61}" destId="{3EE9AE56-80CE-4F95-A01D-7B6AB7AF9B15}" srcOrd="2" destOrd="0" presId="urn:microsoft.com/office/officeart/2005/8/layout/vList6"/>
    <dgm:cxn modelId="{34767AFF-6919-49A8-8338-9C8033AD4761}" type="presParOf" srcId="{3EE9AE56-80CE-4F95-A01D-7B6AB7AF9B15}" destId="{4AEF6C7C-156E-4926-9F9C-B1D9183A1F74}" srcOrd="0" destOrd="0" presId="urn:microsoft.com/office/officeart/2005/8/layout/vList6"/>
    <dgm:cxn modelId="{276EBBD3-7291-4B16-AB0E-103819549F00}" type="presParOf" srcId="{3EE9AE56-80CE-4F95-A01D-7B6AB7AF9B15}" destId="{1C00F0CB-EB8E-4BD6-BAC0-5FF2B9FFB6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134F3-376C-4FD7-A2F2-221C5F9F85E7}">
      <dsp:nvSpPr>
        <dsp:cNvPr id="0" name=""/>
        <dsp:cNvSpPr/>
      </dsp:nvSpPr>
      <dsp:spPr>
        <a:xfrm>
          <a:off x="3139548" y="4977"/>
          <a:ext cx="4709323" cy="743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0" kern="1200" dirty="0"/>
            <a:t>Se brinda de manera gratuita servicios de alimentación escolar </a:t>
          </a:r>
        </a:p>
      </dsp:txBody>
      <dsp:txXfrm>
        <a:off x="3139548" y="97954"/>
        <a:ext cx="4430392" cy="557862"/>
      </dsp:txXfrm>
    </dsp:sp>
    <dsp:sp modelId="{CDEDE51C-4E10-441B-9072-8210E1CD57B4}">
      <dsp:nvSpPr>
        <dsp:cNvPr id="0" name=""/>
        <dsp:cNvSpPr/>
      </dsp:nvSpPr>
      <dsp:spPr>
        <a:xfrm>
          <a:off x="0" y="4977"/>
          <a:ext cx="3139548" cy="74381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alpha val="9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Alimentación escolar</a:t>
          </a:r>
        </a:p>
      </dsp:txBody>
      <dsp:txXfrm>
        <a:off x="36310" y="41287"/>
        <a:ext cx="3066928" cy="671196"/>
      </dsp:txXfrm>
    </dsp:sp>
    <dsp:sp modelId="{FA0C84AA-9970-406F-A4DB-27B13368C289}">
      <dsp:nvSpPr>
        <dsp:cNvPr id="0" name=""/>
        <dsp:cNvSpPr/>
      </dsp:nvSpPr>
      <dsp:spPr>
        <a:xfrm>
          <a:off x="3139548" y="824499"/>
          <a:ext cx="4709323" cy="743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0" kern="1200" dirty="0"/>
            <a:t>Se entrega textos escolares para estudiantes y guías de trabajo a los docentes</a:t>
          </a:r>
        </a:p>
      </dsp:txBody>
      <dsp:txXfrm>
        <a:off x="3139548" y="917476"/>
        <a:ext cx="4430392" cy="557862"/>
      </dsp:txXfrm>
    </dsp:sp>
    <dsp:sp modelId="{6387793D-E034-4F03-A358-80CFEBDCE13E}">
      <dsp:nvSpPr>
        <dsp:cNvPr id="0" name=""/>
        <dsp:cNvSpPr/>
      </dsp:nvSpPr>
      <dsp:spPr>
        <a:xfrm>
          <a:off x="0" y="824499"/>
          <a:ext cx="3139548" cy="74381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hade val="63000"/>
                <a:satMod val="165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-6667"/>
                <a:shade val="58000"/>
                <a:satMod val="165000"/>
              </a:schemeClr>
            </a:gs>
            <a:gs pos="75000">
              <a:schemeClr val="accent2">
                <a:alpha val="90000"/>
                <a:hueOff val="0"/>
                <a:satOff val="0"/>
                <a:lumOff val="0"/>
                <a:alphaOff val="-6667"/>
                <a:shade val="30000"/>
                <a:satMod val="17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Textos escolares</a:t>
          </a:r>
        </a:p>
      </dsp:txBody>
      <dsp:txXfrm>
        <a:off x="36310" y="860809"/>
        <a:ext cx="3066928" cy="671196"/>
      </dsp:txXfrm>
    </dsp:sp>
    <dsp:sp modelId="{359F412E-A760-445A-9B7A-C55770AF1C47}">
      <dsp:nvSpPr>
        <dsp:cNvPr id="0" name=""/>
        <dsp:cNvSpPr/>
      </dsp:nvSpPr>
      <dsp:spPr>
        <a:xfrm>
          <a:off x="3139548" y="1641372"/>
          <a:ext cx="4709323" cy="743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0" kern="1200" dirty="0"/>
            <a:t>Entrega gratuita de uniformes escolares, fomentando a la par un modelo de inclusión económica</a:t>
          </a:r>
        </a:p>
      </dsp:txBody>
      <dsp:txXfrm>
        <a:off x="3139548" y="1734349"/>
        <a:ext cx="4430392" cy="557862"/>
      </dsp:txXfrm>
    </dsp:sp>
    <dsp:sp modelId="{2F472B08-995A-449E-8663-D8C061D4FB57}">
      <dsp:nvSpPr>
        <dsp:cNvPr id="0" name=""/>
        <dsp:cNvSpPr/>
      </dsp:nvSpPr>
      <dsp:spPr>
        <a:xfrm>
          <a:off x="0" y="1641372"/>
          <a:ext cx="3139548" cy="74381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63000"/>
                <a:satMod val="165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-13333"/>
                <a:shade val="58000"/>
                <a:satMod val="165000"/>
              </a:schemeClr>
            </a:gs>
            <a:gs pos="75000">
              <a:schemeClr val="accent2">
                <a:alpha val="90000"/>
                <a:hueOff val="0"/>
                <a:satOff val="0"/>
                <a:lumOff val="0"/>
                <a:alphaOff val="-13333"/>
                <a:shade val="30000"/>
                <a:satMod val="17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Uniformes escolares</a:t>
          </a:r>
        </a:p>
      </dsp:txBody>
      <dsp:txXfrm>
        <a:off x="36310" y="1677682"/>
        <a:ext cx="3066928" cy="671196"/>
      </dsp:txXfrm>
    </dsp:sp>
    <dsp:sp modelId="{8E8F2F93-D624-45C8-85B0-261AA82304BB}">
      <dsp:nvSpPr>
        <dsp:cNvPr id="0" name=""/>
        <dsp:cNvSpPr/>
      </dsp:nvSpPr>
      <dsp:spPr>
        <a:xfrm>
          <a:off x="3139548" y="2459570"/>
          <a:ext cx="4709323" cy="743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0" kern="1200" dirty="0"/>
            <a:t>Implementación de una política pública orientada a reducir los riesgos de la comunidad educativa frente a amenazas de origen natural</a:t>
          </a:r>
        </a:p>
      </dsp:txBody>
      <dsp:txXfrm>
        <a:off x="3139548" y="2552547"/>
        <a:ext cx="4430392" cy="557862"/>
      </dsp:txXfrm>
    </dsp:sp>
    <dsp:sp modelId="{7DBA0B71-ADDE-4FE0-A9B1-09949410DF5E}">
      <dsp:nvSpPr>
        <dsp:cNvPr id="0" name=""/>
        <dsp:cNvSpPr/>
      </dsp:nvSpPr>
      <dsp:spPr>
        <a:xfrm>
          <a:off x="0" y="2459570"/>
          <a:ext cx="3139548" cy="74381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63000"/>
                <a:satMod val="165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-20000"/>
                <a:shade val="58000"/>
                <a:satMod val="165000"/>
              </a:schemeClr>
            </a:gs>
            <a:gs pos="75000">
              <a:schemeClr val="accent2">
                <a:alpha val="90000"/>
                <a:hueOff val="0"/>
                <a:satOff val="0"/>
                <a:lumOff val="0"/>
                <a:alphaOff val="-20000"/>
                <a:shade val="30000"/>
                <a:satMod val="17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Gestión de riesgos</a:t>
          </a:r>
        </a:p>
      </dsp:txBody>
      <dsp:txXfrm>
        <a:off x="36310" y="2495880"/>
        <a:ext cx="3066928" cy="671196"/>
      </dsp:txXfrm>
    </dsp:sp>
    <dsp:sp modelId="{B2BA5994-BD06-43A6-8D49-5015708CE42B}">
      <dsp:nvSpPr>
        <dsp:cNvPr id="0" name=""/>
        <dsp:cNvSpPr/>
      </dsp:nvSpPr>
      <dsp:spPr>
        <a:xfrm>
          <a:off x="3139548" y="3277768"/>
          <a:ext cx="4709323" cy="743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0" kern="1200" dirty="0"/>
            <a:t>Dotar a las instituciones educativas de infraestructura, equipamiento y mobiliario para incremental el acceso a la educación</a:t>
          </a:r>
        </a:p>
      </dsp:txBody>
      <dsp:txXfrm>
        <a:off x="3139548" y="3370745"/>
        <a:ext cx="4430392" cy="557862"/>
      </dsp:txXfrm>
    </dsp:sp>
    <dsp:sp modelId="{1EAC323F-3B48-4BE8-A00C-C57C922950E2}">
      <dsp:nvSpPr>
        <dsp:cNvPr id="0" name=""/>
        <dsp:cNvSpPr/>
      </dsp:nvSpPr>
      <dsp:spPr>
        <a:xfrm>
          <a:off x="0" y="3277768"/>
          <a:ext cx="3139548" cy="74381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63000"/>
                <a:satMod val="165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-26667"/>
                <a:shade val="58000"/>
                <a:satMod val="165000"/>
              </a:schemeClr>
            </a:gs>
            <a:gs pos="75000">
              <a:schemeClr val="accent2">
                <a:alpha val="90000"/>
                <a:hueOff val="0"/>
                <a:satOff val="0"/>
                <a:lumOff val="0"/>
                <a:alphaOff val="-26667"/>
                <a:shade val="30000"/>
                <a:satMod val="17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Infraestructura</a:t>
          </a:r>
        </a:p>
      </dsp:txBody>
      <dsp:txXfrm>
        <a:off x="36310" y="3314078"/>
        <a:ext cx="3066928" cy="671196"/>
      </dsp:txXfrm>
    </dsp:sp>
    <dsp:sp modelId="{0D31AE96-C90F-475D-84E1-B54AB9CBCCAB}">
      <dsp:nvSpPr>
        <dsp:cNvPr id="0" name=""/>
        <dsp:cNvSpPr/>
      </dsp:nvSpPr>
      <dsp:spPr>
        <a:xfrm>
          <a:off x="3139548" y="4095966"/>
          <a:ext cx="4709323" cy="743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0" kern="1200" dirty="0"/>
            <a:t>Dotar de muebles para aulas, laboratorios de tecnología, salas para profesores, bar, bodegas</a:t>
          </a:r>
        </a:p>
      </dsp:txBody>
      <dsp:txXfrm>
        <a:off x="3139548" y="4188943"/>
        <a:ext cx="4430392" cy="557862"/>
      </dsp:txXfrm>
    </dsp:sp>
    <dsp:sp modelId="{C1ABF65C-406B-4F1B-B336-BA9F3AA2A020}">
      <dsp:nvSpPr>
        <dsp:cNvPr id="0" name=""/>
        <dsp:cNvSpPr/>
      </dsp:nvSpPr>
      <dsp:spPr>
        <a:xfrm>
          <a:off x="0" y="4095966"/>
          <a:ext cx="3139548" cy="74381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hade val="63000"/>
                <a:satMod val="165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-33333"/>
                <a:shade val="58000"/>
                <a:satMod val="165000"/>
              </a:schemeClr>
            </a:gs>
            <a:gs pos="75000">
              <a:schemeClr val="accent2">
                <a:alpha val="90000"/>
                <a:hueOff val="0"/>
                <a:satOff val="0"/>
                <a:lumOff val="0"/>
                <a:alphaOff val="-33333"/>
                <a:shade val="30000"/>
                <a:satMod val="17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Mobiliario</a:t>
          </a:r>
        </a:p>
      </dsp:txBody>
      <dsp:txXfrm>
        <a:off x="36310" y="4132276"/>
        <a:ext cx="3066928" cy="671196"/>
      </dsp:txXfrm>
    </dsp:sp>
    <dsp:sp modelId="{375F7D35-3AF5-4DDF-9820-D076CB564D19}">
      <dsp:nvSpPr>
        <dsp:cNvPr id="0" name=""/>
        <dsp:cNvSpPr/>
      </dsp:nvSpPr>
      <dsp:spPr>
        <a:xfrm>
          <a:off x="3139548" y="4914164"/>
          <a:ext cx="4709323" cy="743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0" kern="1200" dirty="0"/>
            <a:t>El desayuno de Educación Inicial es entregado diariamente a cada niño  o niña de 3 y 4 años de edad, durante el período escolar</a:t>
          </a:r>
        </a:p>
      </dsp:txBody>
      <dsp:txXfrm>
        <a:off x="3139548" y="5007141"/>
        <a:ext cx="4430392" cy="557862"/>
      </dsp:txXfrm>
    </dsp:sp>
    <dsp:sp modelId="{15EA6856-12A5-4271-BBED-C7D8797F85C8}">
      <dsp:nvSpPr>
        <dsp:cNvPr id="0" name=""/>
        <dsp:cNvSpPr/>
      </dsp:nvSpPr>
      <dsp:spPr>
        <a:xfrm>
          <a:off x="0" y="4914164"/>
          <a:ext cx="3139548" cy="74381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63000"/>
                <a:satMod val="165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-40000"/>
                <a:shade val="58000"/>
                <a:satMod val="165000"/>
              </a:schemeClr>
            </a:gs>
            <a:gs pos="75000">
              <a:schemeClr val="accent2">
                <a:alpha val="90000"/>
                <a:hueOff val="0"/>
                <a:satOff val="0"/>
                <a:lumOff val="0"/>
                <a:alphaOff val="-40000"/>
                <a:shade val="30000"/>
                <a:satMod val="17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Estrategia Acción Nutrición</a:t>
          </a:r>
        </a:p>
      </dsp:txBody>
      <dsp:txXfrm>
        <a:off x="36310" y="4950474"/>
        <a:ext cx="3066928" cy="671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9DDFD-6F2D-44EB-A55C-A8C563CA72BA}">
      <dsp:nvSpPr>
        <dsp:cNvPr id="0" name=""/>
        <dsp:cNvSpPr/>
      </dsp:nvSpPr>
      <dsp:spPr>
        <a:xfrm>
          <a:off x="2438399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 PORCENTAJE DE PERSONAS ENTRE 18-24 AÑOS CON BACHILLERATO COMPLETO</a:t>
          </a:r>
          <a:endParaRPr lang="es-EC" sz="1700" kern="1200" dirty="0"/>
        </a:p>
      </dsp:txBody>
      <dsp:txXfrm>
        <a:off x="2438399" y="242342"/>
        <a:ext cx="2932063" cy="1451073"/>
      </dsp:txXfrm>
    </dsp:sp>
    <dsp:sp modelId="{518A25FC-BEC7-42D7-B2F3-D95771CD19BE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OUTPUT</a:t>
          </a:r>
          <a:endParaRPr lang="es-EC" sz="3400" kern="1200" dirty="0"/>
        </a:p>
      </dsp:txBody>
      <dsp:txXfrm>
        <a:off x="94447" y="94943"/>
        <a:ext cx="2249506" cy="1745871"/>
      </dsp:txXfrm>
    </dsp:sp>
    <dsp:sp modelId="{1C00F0CB-EB8E-4BD6-BAC0-5FF2B9FFB6FA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DOCENTES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MATERIAL DIDACTICO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MAQUINARIA Y EQUIPO</a:t>
          </a:r>
          <a:endParaRPr lang="es-EC" sz="1700" kern="1200" dirty="0"/>
        </a:p>
      </dsp:txBody>
      <dsp:txXfrm>
        <a:off x="2438400" y="2370584"/>
        <a:ext cx="2932063" cy="1451073"/>
      </dsp:txXfrm>
    </dsp:sp>
    <dsp:sp modelId="{4AEF6C7C-156E-4926-9F9C-B1D9183A1F74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INPUTS</a:t>
          </a:r>
          <a:endParaRPr lang="es-EC" sz="3400" kern="1200" dirty="0"/>
        </a:p>
      </dsp:txBody>
      <dsp:txXfrm>
        <a:off x="94447" y="2223185"/>
        <a:ext cx="2249506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803B3-E66E-4044-AB15-C2641FF8F370}" type="datetimeFigureOut">
              <a:rPr lang="es-EC" smtClean="0"/>
              <a:pPr/>
              <a:t>14/11/2014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F794-2DAE-4B5C-B946-BFA28732B00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7572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EBCA41-DC0D-4ADF-9AAE-9FC2FC27C46A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48A114-D865-4740-BE2D-EDA789AF206B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5624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4319A0-7325-489D-A072-AC8AB26CA002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0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ECA2-77EC-4960-A93C-0BE4F249FD4A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C3B1-BD56-4214-8473-AF08FEC544BF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AC34-0858-4A5B-B873-A6733E015323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A86D-EC02-49D8-BD59-D9FCFFAF4A89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A518-76B9-40C2-80B6-5D2AFCF97AED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9E51-BAFE-4C91-92E3-7444BEB83332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154944-CB78-4170-9B4B-DF0F9995EFEE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687E90-DB9E-4E99-A884-59D9D8A490EC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3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4C6F-11BC-47B9-9B7F-40079089727E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73D46-14E3-4893-9A36-70F5BF078889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5CA5-E68E-4334-A8E4-5CC3A81B7F06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2CD6-F844-480A-B486-103204693AEF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D125-F847-4D7F-897A-ECB4EAE81258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BB87-9765-4BC2-8972-CDD773E48CE1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4EBCFA-038A-423F-AE65-60D751F12F36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DA6BEF-FA58-4841-A1AB-167D32C9E967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6E01-C3FD-4F5B-A2D7-50407CB359E8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88FB-6BAD-4C58-8F1E-27E388DF5E30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E5451A-DBBC-46C4-AC24-B1B4F43E4989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632D0-9037-436D-8641-17EDFDF2707F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F459AA-DE34-46D6-82FA-B63825AF113A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3E8E32-6718-41D8-BE94-5137247B7E1F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52AE301-E171-49EC-A980-25DE12F6722E}" type="datetimeFigureOut">
              <a:rPr lang="es-EC"/>
              <a:pPr>
                <a:defRPr/>
              </a:pPr>
              <a:t>14/11/2014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BF1DEBE-8F2E-4E84-9FB3-59E045B92942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74" r:id="rId4"/>
    <p:sldLayoutId id="2147483775" r:id="rId5"/>
    <p:sldLayoutId id="2147483782" r:id="rId6"/>
    <p:sldLayoutId id="2147483776" r:id="rId7"/>
    <p:sldLayoutId id="2147483783" r:id="rId8"/>
    <p:sldLayoutId id="2147483784" r:id="rId9"/>
    <p:sldLayoutId id="2147483777" r:id="rId10"/>
    <p:sldLayoutId id="21474837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71688" y="1857375"/>
            <a:ext cx="6172200" cy="1893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Análisis de la Eficiencia en el Sector Público Ámbito Educación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285750"/>
            <a:ext cx="1371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428625"/>
            <a:ext cx="1200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C" b="1" dirty="0" smtClean="0"/>
              <a:t>inputs y output</a:t>
            </a:r>
            <a:endParaRPr lang="es-EC" b="1" dirty="0"/>
          </a:p>
        </p:txBody>
      </p:sp>
      <p:sp>
        <p:nvSpPr>
          <p:cNvPr id="1126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C" dirty="0" smtClean="0"/>
              <a:t>Las variables utilizadas corresponden: 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C" dirty="0" smtClean="0"/>
              <a:t>   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142976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000" b="1" dirty="0" smtClean="0">
                <a:solidFill>
                  <a:schemeClr val="tx1"/>
                </a:solidFill>
                <a:latin typeface="+mn-lt"/>
              </a:rPr>
              <a:t>OUTPUT</a:t>
            </a:r>
            <a:br>
              <a:rPr lang="es-EC" sz="2000" b="1" dirty="0" smtClean="0">
                <a:solidFill>
                  <a:schemeClr val="tx1"/>
                </a:solidFill>
                <a:latin typeface="+mn-lt"/>
              </a:rPr>
            </a:br>
            <a:endParaRPr lang="es-EC" sz="20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EC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sz="2000" b="1" dirty="0" smtClean="0"/>
              <a:t>Definición: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C" sz="20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sz="2000" dirty="0" smtClean="0"/>
              <a:t>	Población de 18 a 24 años de edad, que han culminado los estudios a nivel de bachillerato, expresado como porcentaje de la población del mismo grupo etario.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C" sz="20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sz="2000" b="1" dirty="0" smtClean="0"/>
              <a:t>Variables: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C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sz="2000" dirty="0" smtClean="0"/>
              <a:t>	Bachillerato general unificado.- Programa de estudios en la que los estudiantes adquieren una formación general completa y pueden escoger entre dos opciones en función de sus intereses: bachillerato en ciencias o bachillerato técnico (equivalencia anterior: cuarto, quinto y sexto curso de secundaria). 	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sz="2000" dirty="0" smtClean="0"/>
              <a:t>	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35824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941168"/>
            <a:ext cx="5112568" cy="101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input</a:t>
            </a:r>
            <a:endParaRPr lang="es-EC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dirty="0" smtClean="0"/>
              <a:t>Definición: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dirty="0" smtClean="0"/>
              <a:t>	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dirty="0" smtClean="0"/>
              <a:t>	Número de docentes que integran activamente todos los años del bachillerato general. 	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C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dirty="0" smtClean="0"/>
              <a:t>Variables: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EC" dirty="0" smtClean="0"/>
          </a:p>
          <a:p>
            <a:pPr>
              <a:buFont typeface="Wingdings" pitchFamily="2" charset="2"/>
              <a:buNone/>
              <a:defRPr/>
            </a:pPr>
            <a:r>
              <a:rPr lang="es-EC" b="1" dirty="0" smtClean="0"/>
              <a:t>	</a:t>
            </a:r>
            <a:r>
              <a:rPr lang="es-ES" dirty="0" smtClean="0"/>
              <a:t>Número de docentes: se excluyo vacantes se consideró profesores y técnicos docentes. </a:t>
            </a:r>
            <a:endParaRPr lang="es-EC" dirty="0" smtClean="0"/>
          </a:p>
          <a:p>
            <a:pPr>
              <a:buFont typeface="Wingdings" pitchFamily="2" charset="2"/>
              <a:buNone/>
              <a:defRPr/>
            </a:pPr>
            <a:r>
              <a:rPr lang="es-ES" dirty="0" smtClean="0"/>
              <a:t>	Por año: promedio anual del período 2008 al 2012.</a:t>
            </a:r>
            <a:endParaRPr lang="es-EC" dirty="0" smtClean="0"/>
          </a:p>
          <a:p>
            <a:pPr>
              <a:buFont typeface="Wingdings" pitchFamily="2" charset="2"/>
              <a:buNone/>
              <a:defRPr/>
            </a:pPr>
            <a:r>
              <a:rPr lang="es-ES" dirty="0" smtClean="0"/>
              <a:t>	Por provincia: el total de los docentes que perteneces a las 24 provincias del país.</a:t>
            </a:r>
            <a:endParaRPr lang="es-EC" dirty="0" smtClean="0"/>
          </a:p>
          <a:p>
            <a:pPr>
              <a:buFont typeface="Wingdings" pitchFamily="2" charset="2"/>
              <a:buNone/>
              <a:defRPr/>
            </a:pPr>
            <a:r>
              <a:rPr lang="es-ES" dirty="0" smtClean="0"/>
              <a:t>	Por puesto institucional: se detalla los docentes que trabajan bajo la modalidad de nombramiento o contrato.</a:t>
            </a:r>
            <a:endParaRPr lang="es-EC" dirty="0" smtClean="0"/>
          </a:p>
          <a:p>
            <a:pPr>
              <a:buFont typeface="Wingdings" pitchFamily="2" charset="2"/>
              <a:buNone/>
              <a:defRPr/>
            </a:pPr>
            <a:r>
              <a:rPr lang="es-ES" dirty="0" smtClean="0"/>
              <a:t>	Funcional: permite identificar la categoría que tendrá del alumno (bachillerato general).</a:t>
            </a:r>
            <a:endParaRPr lang="es-EC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dirty="0" smtClean="0"/>
              <a:t>	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dirty="0" smtClean="0"/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C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29600" cy="38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97152"/>
            <a:ext cx="52565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 </a:t>
            </a:r>
            <a:r>
              <a:rPr lang="es-EC" sz="2200" b="1" dirty="0" smtClean="0">
                <a:solidFill>
                  <a:schemeClr val="tx1"/>
                </a:solidFill>
              </a:rPr>
              <a:t>INPUT	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13315" name="2 Marcador de contenido"/>
          <p:cNvSpPr>
            <a:spLocks noGrp="1"/>
          </p:cNvSpPr>
          <p:nvPr>
            <p:ph sz="quarter" idx="1"/>
          </p:nvPr>
        </p:nvSpPr>
        <p:spPr>
          <a:xfrm>
            <a:off x="428625" y="1214438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z="1800" b="1" dirty="0" smtClean="0"/>
              <a:t>Definición:</a:t>
            </a:r>
          </a:p>
          <a:p>
            <a:pPr eaLnBrk="1" hangingPunct="1">
              <a:buFont typeface="Wingdings" pitchFamily="2" charset="2"/>
              <a:buNone/>
            </a:pPr>
            <a:r>
              <a:rPr lang="es-EC" sz="1800" dirty="0" smtClean="0"/>
              <a:t>	Gasto público destinado a educación media y bachillerato. 	</a:t>
            </a:r>
          </a:p>
          <a:p>
            <a:pPr eaLnBrk="1" hangingPunct="1">
              <a:buFont typeface="Wingdings" pitchFamily="2" charset="2"/>
              <a:buNone/>
            </a:pPr>
            <a:r>
              <a:rPr lang="es-EC" sz="1800" b="1" dirty="0" smtClean="0"/>
              <a:t>Variable:</a:t>
            </a:r>
          </a:p>
          <a:p>
            <a:pPr algn="just" eaLnBrk="1" hangingPunct="1"/>
            <a:endParaRPr lang="es-EC" sz="18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s-EC" sz="1800" dirty="0" smtClean="0"/>
              <a:t>	Presupuesto en educación.- Es el monto de recursos destinado a financiar planes, programas y proyectos en el ámbito educativo, cabe señalar que el presupuesto incluye gasto corriente y capital.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C" sz="1800" dirty="0" smtClean="0"/>
              <a:t>	Gasto corriente en educación.- Es el monto destinado a financiar el pago por el mantenimiento u operación de los servicios educativos, estos pagos son recurrentes</a:t>
            </a:r>
            <a:r>
              <a:rPr lang="es-EC" sz="1800" dirty="0" smtClean="0"/>
              <a:t>, </a:t>
            </a:r>
            <a:r>
              <a:rPr lang="es-EC" sz="1800" dirty="0" smtClean="0"/>
              <a:t>para el análisis se consideró: Material didáctico y Maquinaria y equipo.</a:t>
            </a:r>
          </a:p>
          <a:p>
            <a:pPr eaLnBrk="1" hangingPunct="1">
              <a:buFont typeface="Wingdings" pitchFamily="2" charset="2"/>
              <a:buNone/>
            </a:pPr>
            <a:endParaRPr lang="es-EC" sz="1800" dirty="0" smtClean="0"/>
          </a:p>
          <a:p>
            <a:pPr eaLnBrk="1" hangingPunct="1">
              <a:buFont typeface="Wingdings" pitchFamily="2" charset="2"/>
              <a:buNone/>
            </a:pPr>
            <a:endParaRPr lang="es-EC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s-EC" sz="1800" dirty="0" smtClean="0"/>
              <a:t>	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29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085184"/>
            <a:ext cx="4578846" cy="92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2007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157192"/>
            <a:ext cx="5256584" cy="92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Análisis Envolvente de Datos o </a:t>
            </a:r>
            <a:r>
              <a:rPr lang="es-ES" b="1" i="1" dirty="0" smtClean="0"/>
              <a:t>Data </a:t>
            </a:r>
            <a:r>
              <a:rPr lang="es-ES" b="1" i="1" dirty="0" err="1" smtClean="0"/>
              <a:t>Envelopment</a:t>
            </a:r>
            <a:r>
              <a:rPr lang="es-ES" b="1" i="1" dirty="0" smtClean="0"/>
              <a:t> Análisis</a:t>
            </a:r>
            <a:r>
              <a:rPr lang="es-ES" b="1" dirty="0" smtClean="0"/>
              <a:t> (DEA)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Desarrollada por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Charnes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Copper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Rhodes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(1978) basándose en el trabajo seminal de Farell (1957).</a:t>
            </a:r>
          </a:p>
          <a:p>
            <a:pPr lvl="1" algn="just">
              <a:buFont typeface="Arial" pitchFamily="34" charset="0"/>
              <a:buChar char="•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Se estima el valor máximo de output que puede alcanzarse a partir de unos inputs.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La función frontera representa el límite máximo de producción que sirve de referencia para el cálculo de la ineficiencia del resto de las unidades observadas.</a:t>
            </a:r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/>
        </p:nvGraphicFramePr>
        <p:xfrm>
          <a:off x="0" y="1052736"/>
          <a:ext cx="93235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720080"/>
          </a:xfrm>
        </p:spPr>
        <p:txBody>
          <a:bodyPr>
            <a:noAutofit/>
          </a:bodyPr>
          <a:lstStyle/>
          <a:p>
            <a:r>
              <a:rPr lang="es-EC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EDUCACIÓN  DENTRO DEL SISTEMA NACIONAL DE FINANZAS PÚBLICAS</a:t>
            </a:r>
            <a:endPara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14563" t="18500" r="15301" b="18501"/>
          <a:stretch>
            <a:fillRect/>
          </a:stretch>
        </p:blipFill>
        <p:spPr bwMode="auto">
          <a:xfrm>
            <a:off x="323528" y="1124744"/>
            <a:ext cx="840341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395536" y="3140968"/>
            <a:ext cx="1512168" cy="79208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CALIFICACION DE EFICIENCIA – EDUCACION</a:t>
            </a:r>
            <a:br>
              <a:rPr lang="es-EC" dirty="0" smtClean="0"/>
            </a:br>
            <a:endParaRPr lang="es-EC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Frecuencia de calificaciones de eficiencia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 smtClean="0"/>
          </a:p>
          <a:p>
            <a:endParaRPr lang="es-EC" dirty="0" smtClean="0"/>
          </a:p>
          <a:p>
            <a:endParaRPr lang="es-EC" dirty="0" smtClean="0">
              <a:latin typeface="Times New Roman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2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868346"/>
          </a:xfrm>
        </p:spPr>
        <p:txBody>
          <a:bodyPr/>
          <a:lstStyle/>
          <a:p>
            <a:r>
              <a:rPr lang="es-EC" b="1" dirty="0" smtClean="0"/>
              <a:t>ANALISIS DE EFICIENCIA - EDUCACION 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472518" cy="53578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C" dirty="0" smtClean="0"/>
              <a:t>Las provincias que tienen 100% de eficiencia, son: Azuay, Galápagos, Napo, Orellana, Pastaza, Pichincha, Santo Domingo, Tungurahua</a:t>
            </a:r>
          </a:p>
          <a:p>
            <a:pPr algn="just"/>
            <a:r>
              <a:rPr lang="es-EC" dirty="0" smtClean="0"/>
              <a:t>Azuay es la provincia que registra mayor eficiencia respecto al resto de provincias, debido a un mejor uso de sus recursos( con menor inputs mayores outputs).  Además es el referente de eficiencia en 13 provincias.</a:t>
            </a:r>
          </a:p>
          <a:p>
            <a:pPr algn="just"/>
            <a:r>
              <a:rPr lang="es-EC" dirty="0" smtClean="0"/>
              <a:t>Morona Santiago es la provincia que registra menor eficiencia con el 55% respecto al resto.</a:t>
            </a:r>
          </a:p>
          <a:p>
            <a:pPr algn="just"/>
            <a:r>
              <a:rPr lang="es-EC" dirty="0" smtClean="0"/>
              <a:t>Guayas es la provincia con mayor asignación de recursos sin embargo es menos eficiente que las ocho provincias que registran el 100% de eficiencia.</a:t>
            </a:r>
          </a:p>
          <a:p>
            <a:endParaRPr lang="es-EC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es-EC" b="1" dirty="0" smtClean="0"/>
              <a:t>RECOMENDACIONES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dirty="0"/>
              <a:t>Se </a:t>
            </a:r>
            <a:r>
              <a:rPr lang="es-EC" dirty="0" smtClean="0"/>
              <a:t>mejore y sistematice </a:t>
            </a:r>
            <a:r>
              <a:rPr lang="es-EC" dirty="0"/>
              <a:t>los registros administrativos a fin de que la información sea directamente sustentada de las </a:t>
            </a:r>
            <a:r>
              <a:rPr lang="es-EC" dirty="0" err="1"/>
              <a:t>EODs</a:t>
            </a:r>
            <a:r>
              <a:rPr lang="es-EC" dirty="0"/>
              <a:t>, y se apoye con los registros de evaluación de la Secretaría Nacional de Ciencia y Tecnología de los </a:t>
            </a:r>
            <a:r>
              <a:rPr lang="es-EC" dirty="0" smtClean="0"/>
              <a:t>bachilleres.</a:t>
            </a:r>
            <a:endParaRPr lang="es-EC" dirty="0" smtClean="0"/>
          </a:p>
          <a:p>
            <a:r>
              <a:rPr lang="es-EC" dirty="0" smtClean="0"/>
              <a:t>Sistematizar los resultados de las calificaciones del examen al finalizar el bachillerato.</a:t>
            </a:r>
          </a:p>
          <a:p>
            <a:r>
              <a:rPr lang="es-EC" dirty="0" smtClean="0"/>
              <a:t>Desagregar </a:t>
            </a:r>
            <a:r>
              <a:rPr lang="es-EC" dirty="0" smtClean="0"/>
              <a:t>las calificaciones por materia del examen al finalizar el bachillerato.</a:t>
            </a:r>
          </a:p>
          <a:p>
            <a:r>
              <a:rPr lang="es-EC" dirty="0" smtClean="0"/>
              <a:t>Realizar </a:t>
            </a:r>
            <a:r>
              <a:rPr lang="es-EC" dirty="0" smtClean="0"/>
              <a:t>exámenes a los docentes y sistematizarlos</a:t>
            </a:r>
            <a:r>
              <a:rPr lang="es-EC" dirty="0" smtClean="0"/>
              <a:t>.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BIBLIOGRAFÍA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543444"/>
          </a:xfrm>
        </p:spPr>
        <p:txBody>
          <a:bodyPr/>
          <a:lstStyle/>
          <a:p>
            <a:r>
              <a:rPr lang="en-US" sz="2000" dirty="0" err="1" smtClean="0">
                <a:latin typeface="Calibri" pitchFamily="34" charset="0"/>
              </a:rPr>
              <a:t>Charnes</a:t>
            </a:r>
            <a:r>
              <a:rPr lang="en-US" sz="2000" dirty="0" smtClean="0">
                <a:latin typeface="Calibri" pitchFamily="34" charset="0"/>
              </a:rPr>
              <a:t> A, Cooper WW and Rhodes E (1978) Measuring the efficiency of decision making units. European Journal of Operational Research 2(6): 429–444.</a:t>
            </a:r>
          </a:p>
          <a:p>
            <a:r>
              <a:rPr lang="en-US" sz="2000" dirty="0" smtClean="0">
                <a:latin typeface="Calibri" pitchFamily="34" charset="0"/>
                <a:cs typeface="Arial" pitchFamily="34" charset="0"/>
              </a:rPr>
              <a:t>Lovell CAK (1993) Production frontiers and productive efficiency. In: Fried H, Lovell CAK and Schmidt S (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eds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) Production frontiers and productive efficiency. The Measurement of </a:t>
            </a:r>
            <a:r>
              <a:rPr lang="es-EC" sz="2000" dirty="0" err="1" smtClean="0">
                <a:latin typeface="Calibri" pitchFamily="34" charset="0"/>
                <a:cs typeface="Arial" pitchFamily="34" charset="0"/>
              </a:rPr>
              <a:t>Productive</a:t>
            </a:r>
            <a:r>
              <a:rPr lang="es-EC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s-EC" sz="2000" dirty="0" err="1" smtClean="0">
                <a:latin typeface="Calibri" pitchFamily="34" charset="0"/>
                <a:cs typeface="Arial" pitchFamily="34" charset="0"/>
              </a:rPr>
              <a:t>Efficiency</a:t>
            </a:r>
            <a:r>
              <a:rPr lang="es-EC" sz="2000" dirty="0" smtClean="0">
                <a:latin typeface="Calibri" pitchFamily="34" charset="0"/>
                <a:cs typeface="Arial" pitchFamily="34" charset="0"/>
              </a:rPr>
              <a:t>: </a:t>
            </a:r>
            <a:r>
              <a:rPr lang="es-EC" sz="2000" dirty="0" err="1" smtClean="0">
                <a:latin typeface="Calibri" pitchFamily="34" charset="0"/>
                <a:cs typeface="Arial" pitchFamily="34" charset="0"/>
              </a:rPr>
              <a:t>Techniques</a:t>
            </a:r>
            <a:r>
              <a:rPr lang="es-EC" sz="2000" dirty="0" smtClean="0">
                <a:latin typeface="Calibri" pitchFamily="34" charset="0"/>
                <a:cs typeface="Arial" pitchFamily="34" charset="0"/>
              </a:rPr>
              <a:t> and </a:t>
            </a:r>
            <a:r>
              <a:rPr lang="es-EC" sz="2000" dirty="0" err="1" smtClean="0">
                <a:latin typeface="Calibri" pitchFamily="34" charset="0"/>
                <a:cs typeface="Arial" pitchFamily="34" charset="0"/>
              </a:rPr>
              <a:t>Applications</a:t>
            </a:r>
            <a:r>
              <a:rPr lang="es-EC" sz="2000" dirty="0" smtClean="0">
                <a:latin typeface="Calibri" pitchFamily="34" charset="0"/>
                <a:cs typeface="Arial" pitchFamily="34" charset="0"/>
              </a:rPr>
              <a:t> 3–67.</a:t>
            </a:r>
          </a:p>
          <a:p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Emrouznejad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A, Parker BR and Tavares G (2008) Evaluation of research on efficiency and productivity: A survey and analysis of the first 30 years of scholarly literature in DEA. </a:t>
            </a:r>
            <a:r>
              <a:rPr lang="es-EC" sz="2000" dirty="0" smtClean="0">
                <a:latin typeface="Calibri" pitchFamily="34" charset="0"/>
                <a:cs typeface="Arial" pitchFamily="34" charset="0"/>
              </a:rPr>
              <a:t>Socio-</a:t>
            </a:r>
            <a:r>
              <a:rPr lang="es-EC" sz="2000" dirty="0" err="1" smtClean="0">
                <a:latin typeface="Calibri" pitchFamily="34" charset="0"/>
                <a:cs typeface="Arial" pitchFamily="34" charset="0"/>
              </a:rPr>
              <a:t>economic</a:t>
            </a:r>
            <a:r>
              <a:rPr lang="es-EC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s-EC" sz="2000" dirty="0" err="1" smtClean="0">
                <a:latin typeface="Calibri" pitchFamily="34" charset="0"/>
                <a:cs typeface="Arial" pitchFamily="34" charset="0"/>
              </a:rPr>
              <a:t>Planning</a:t>
            </a:r>
            <a:r>
              <a:rPr lang="es-EC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s-EC" sz="2000" dirty="0" err="1" smtClean="0">
                <a:latin typeface="Calibri" pitchFamily="34" charset="0"/>
                <a:cs typeface="Arial" pitchFamily="34" charset="0"/>
              </a:rPr>
              <a:t>Sciences</a:t>
            </a:r>
            <a:r>
              <a:rPr lang="es-EC" sz="2000" dirty="0" smtClean="0">
                <a:latin typeface="Calibri" pitchFamily="34" charset="0"/>
                <a:cs typeface="Arial" pitchFamily="34" charset="0"/>
              </a:rPr>
              <a:t> 42(3): 151–157.</a:t>
            </a:r>
          </a:p>
          <a:p>
            <a:endParaRPr lang="es-EC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979" y="2710124"/>
            <a:ext cx="2823165" cy="295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720080"/>
          </a:xfrm>
        </p:spPr>
        <p:txBody>
          <a:bodyPr>
            <a:noAutofit/>
          </a:bodyPr>
          <a:lstStyle/>
          <a:p>
            <a:r>
              <a:rPr lang="es-EC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EDUCACIÓN  DENTRO DEL SISTEMA NACIONAL DE FINANZAS PÚBLICAS</a:t>
            </a:r>
            <a:endPara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87824" y="1052736"/>
            <a:ext cx="3024336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FUNCIÓN EJECUTIVA</a:t>
            </a:r>
            <a:endParaRPr lang="es-EC" sz="16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987824" y="1916832"/>
            <a:ext cx="302433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MINISTERIO DE EDUCACIÓN</a:t>
            </a:r>
            <a:endParaRPr lang="es-EC" sz="1600" dirty="0"/>
          </a:p>
        </p:txBody>
      </p:sp>
      <p:sp>
        <p:nvSpPr>
          <p:cNvPr id="7" name="6 Rectángulo"/>
          <p:cNvSpPr/>
          <p:nvPr/>
        </p:nvSpPr>
        <p:spPr>
          <a:xfrm>
            <a:off x="0" y="2391266"/>
            <a:ext cx="4572000" cy="427809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 algn="ctr"/>
            <a:endParaRPr lang="es-EC" dirty="0" smtClean="0"/>
          </a:p>
          <a:p>
            <a:pPr algn="ctr"/>
            <a:r>
              <a:rPr lang="es-EC" sz="2000" b="1" dirty="0" smtClean="0"/>
              <a:t>MISIÓN</a:t>
            </a:r>
            <a:endParaRPr lang="es-EC" sz="2000" b="1" dirty="0"/>
          </a:p>
          <a:p>
            <a:pPr algn="ctr"/>
            <a:r>
              <a:rPr lang="es-EC" dirty="0" smtClean="0"/>
              <a:t>Garantizar </a:t>
            </a:r>
            <a:r>
              <a:rPr lang="es-EC" dirty="0"/>
              <a:t>el acceso y calidad de la educación inicial, básica y bachillerato a los y las habitantes del territorio nacional, mediante la formación integral, holística e inclusiva de niños, niñas, jóvenes y adultos, tomando en cuenta la interculturalidad, la plurinacionalidad, las lenguas ancestrales y género desde un enfoque de derechos y deberes para fortalecer el desarrollo social, económico y cultural, el ejercicio de la ciudadanía y la unidad en la diversidad de la sociedad ecuatoriana.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427984" y="2564904"/>
            <a:ext cx="4572000" cy="424731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es-EC" sz="2000" b="1" dirty="0" smtClean="0"/>
              <a:t>VISIÓN</a:t>
            </a:r>
          </a:p>
          <a:p>
            <a:pPr algn="ctr"/>
            <a:r>
              <a:rPr lang="es-EC" dirty="0" smtClean="0"/>
              <a:t>El </a:t>
            </a:r>
            <a:r>
              <a:rPr lang="es-EC" dirty="0"/>
              <a:t>Sistema Nacional de Educación brindará una educación centrada en el ser humano, con calidad, calidez, integral, holística, crítica, participativa, democrática, inclusiva e interactiva, con equidad de género, basado en la sabiduría ancestral, plurinacionalidad, con identidad y pertinencia cultural que satisface las necesidades de aprendizaje individual y social, que contribuye a fortalecer la identidad cultural, la construcción de ciudadanía, y que articule los diferentes niveles y modalidades del sistema de educación.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Oferta Educativa</a:t>
            </a:r>
            <a:endParaRPr lang="es-EC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965" t="43109" r="55906" b="20469"/>
          <a:stretch>
            <a:fillRect/>
          </a:stretch>
        </p:blipFill>
        <p:spPr bwMode="auto">
          <a:xfrm>
            <a:off x="-180528" y="1700808"/>
            <a:ext cx="5832648" cy="407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55168" t="13579" r="1274" b="62796"/>
          <a:stretch>
            <a:fillRect/>
          </a:stretch>
        </p:blipFill>
        <p:spPr bwMode="auto">
          <a:xfrm>
            <a:off x="5796136" y="4509120"/>
            <a:ext cx="2592288" cy="10544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630" name="Picture 6" descr="http://www.planificacion.gob.ec/wp-content/uploads/2013/06/logoplandestac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28800"/>
            <a:ext cx="2520280" cy="144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6632" name="Picture 8" descr="http://boletines.ezn.ec/senami/images/tmpl/3/footer.png"/>
          <p:cNvPicPr>
            <a:picLocks noChangeAspect="1" noChangeArrowheads="1"/>
          </p:cNvPicPr>
          <p:nvPr/>
        </p:nvPicPr>
        <p:blipFill>
          <a:blip r:embed="rId5" cstate="print"/>
          <a:srcRect l="39684"/>
          <a:stretch>
            <a:fillRect/>
          </a:stretch>
        </p:blipFill>
        <p:spPr bwMode="auto">
          <a:xfrm>
            <a:off x="5796136" y="3284984"/>
            <a:ext cx="2592464" cy="9250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8 Llamada de flecha a la derecha"/>
          <p:cNvSpPr/>
          <p:nvPr/>
        </p:nvSpPr>
        <p:spPr>
          <a:xfrm>
            <a:off x="4788024" y="1556792"/>
            <a:ext cx="792088" cy="4968552"/>
          </a:xfrm>
          <a:prstGeom prst="rightArrowCallout">
            <a:avLst>
              <a:gd name="adj1" fmla="val 25000"/>
              <a:gd name="adj2" fmla="val 26832"/>
              <a:gd name="adj3" fmla="val 25000"/>
              <a:gd name="adj4" fmla="val 28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 redondeado"/>
          <p:cNvSpPr/>
          <p:nvPr/>
        </p:nvSpPr>
        <p:spPr>
          <a:xfrm>
            <a:off x="5724128" y="5949280"/>
            <a:ext cx="277468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Plan Decenal de Educación 2006-2015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2934"/>
          </a:xfrm>
        </p:spPr>
        <p:txBody>
          <a:bodyPr/>
          <a:lstStyle/>
          <a:p>
            <a:r>
              <a:rPr lang="es-MX" dirty="0" smtClean="0"/>
              <a:t>Características generales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7467600" cy="28803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es-MX" sz="2800" dirty="0" smtClean="0"/>
              <a:t>Sostenimiento: fiscal, </a:t>
            </a:r>
            <a:r>
              <a:rPr lang="es-MX" sz="2800" dirty="0" err="1" smtClean="0"/>
              <a:t>fiscomisional</a:t>
            </a:r>
            <a:r>
              <a:rPr lang="es-MX" sz="2800" dirty="0" smtClean="0"/>
              <a:t>, municipal, particular</a:t>
            </a:r>
          </a:p>
          <a:p>
            <a:pPr algn="just"/>
            <a:r>
              <a:rPr lang="es-MX" sz="2800" dirty="0" smtClean="0"/>
              <a:t>Regímenes: costa y sierra</a:t>
            </a:r>
          </a:p>
          <a:p>
            <a:pPr algn="just"/>
            <a:r>
              <a:rPr lang="es-MX" sz="2800" dirty="0" smtClean="0"/>
              <a:t>La educación pública es laica en todos sus niveles, obligatoria hasta el nivel básico, y gratuita hasta el bachillerato.</a:t>
            </a:r>
            <a:endParaRPr lang="es-MX" sz="2800" dirty="0"/>
          </a:p>
        </p:txBody>
      </p:sp>
      <p:pic>
        <p:nvPicPr>
          <p:cNvPr id="28674" name="Picture 2" descr="http://www.elciudadano.gob.ec/wp-content/uploads/2014/05/8702304246_4b0c2bbdd5_z-680x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61" y="4581128"/>
            <a:ext cx="3622099" cy="1944216"/>
          </a:xfrm>
          <a:prstGeom prst="rect">
            <a:avLst/>
          </a:prstGeom>
          <a:noFill/>
        </p:spPr>
      </p:pic>
      <p:pic>
        <p:nvPicPr>
          <p:cNvPr id="28676" name="Picture 4" descr="http://www.andes.info.ec/sites/default/files/styles/large/public/escuela_del_milenio_40_mav.jpg?itok=mtf4bFq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581128"/>
            <a:ext cx="3528393" cy="1980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67544" y="980728"/>
          <a:ext cx="7848872" cy="566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652934"/>
          </a:xfrm>
        </p:spPr>
        <p:txBody>
          <a:bodyPr/>
          <a:lstStyle/>
          <a:p>
            <a:r>
              <a:rPr lang="es-EC" dirty="0" smtClean="0"/>
              <a:t>SERVICIOS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programas</a:t>
            </a:r>
            <a:endParaRPr lang="es-EC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 l="51305" t="37031" r="16950" b="13751"/>
          <a:stretch>
            <a:fillRect/>
          </a:stretch>
        </p:blipFill>
        <p:spPr bwMode="auto">
          <a:xfrm>
            <a:off x="539552" y="1700808"/>
            <a:ext cx="408717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55168" t="13579" r="1274" b="62796"/>
          <a:stretch>
            <a:fillRect/>
          </a:stretch>
        </p:blipFill>
        <p:spPr bwMode="auto">
          <a:xfrm>
            <a:off x="5436096" y="404664"/>
            <a:ext cx="2592288" cy="10544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65" name="Picture 5" descr="http://www.unicef.org/ecuador/OTAVAL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972" y="1700808"/>
            <a:ext cx="3043436" cy="1521719"/>
          </a:xfrm>
          <a:prstGeom prst="rect">
            <a:avLst/>
          </a:prstGeom>
          <a:noFill/>
        </p:spPr>
      </p:pic>
      <p:pic>
        <p:nvPicPr>
          <p:cNvPr id="40967" name="Picture 7" descr="http://educacion.gob.ec/wp-content/uploads/2012/10/educacion_ecuad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429000"/>
            <a:ext cx="2376264" cy="1584177"/>
          </a:xfrm>
          <a:prstGeom prst="rect">
            <a:avLst/>
          </a:prstGeom>
          <a:noFill/>
        </p:spPr>
      </p:pic>
      <p:pic>
        <p:nvPicPr>
          <p:cNvPr id="40969" name="Picture 9" descr="http://www.noticias.pontecool.com/fotos/1222676288jc644G1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0052" y="5229200"/>
            <a:ext cx="2344316" cy="139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inputs y output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7758138" cy="49022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C" b="1" dirty="0" smtClean="0"/>
              <a:t>CARACTERISTICA DE LA MUESTRA: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EC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C" dirty="0" smtClean="0"/>
              <a:t>	Se ha considerado para el análisis los presupuestos consolidados 2008-2012 de los gastos en material didáctico, maquinaria y equipo y el número de personal docente, en base a la media anual de los montos devengados a nivel de educación media y bachillerato.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EC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C" dirty="0" smtClean="0"/>
              <a:t>   Siendo estas las variables explicativas al porcentaje de personas entre 18 y 24 años que han completado el bachillerato a nivel de las 24 provincias del Ecuador.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es-EC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EC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DATOS UTILIZADOS PARA EL ANALISIS</a:t>
            </a:r>
            <a:br>
              <a:rPr lang="es-EC" b="1" dirty="0" smtClean="0"/>
            </a:br>
            <a:endParaRPr lang="es-EC" b="1" dirty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357298"/>
            <a:ext cx="7072362" cy="5072098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234</TotalTime>
  <Words>816</Words>
  <Application>Microsoft Office PowerPoint</Application>
  <PresentationFormat>Presentación en pantalla (4:3)</PresentationFormat>
  <Paragraphs>106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Mirador</vt:lpstr>
      <vt:lpstr>Análisis de la Eficiencia en el Sector Público Ámbito Educación</vt:lpstr>
      <vt:lpstr>SECTOR EDUCACIÓN  DENTRO DEL SISTEMA NACIONAL DE FINANZAS PÚBLICAS</vt:lpstr>
      <vt:lpstr>SECTOR EDUCACIÓN  DENTRO DEL SISTEMA NACIONAL DE FINANZAS PÚBLICAS</vt:lpstr>
      <vt:lpstr>Oferta Educativa</vt:lpstr>
      <vt:lpstr>Características generales</vt:lpstr>
      <vt:lpstr>SERVICIOS</vt:lpstr>
      <vt:lpstr>programas</vt:lpstr>
      <vt:lpstr> inputs y output</vt:lpstr>
      <vt:lpstr>       DATOS UTILIZADOS PARA EL ANALISIS </vt:lpstr>
      <vt:lpstr>inputs y output</vt:lpstr>
      <vt:lpstr>OUTPUT </vt:lpstr>
      <vt:lpstr>Presentación de PowerPoint</vt:lpstr>
      <vt:lpstr>input</vt:lpstr>
      <vt:lpstr>Presentación de PowerPoint</vt:lpstr>
      <vt:lpstr>  INPUT  </vt:lpstr>
      <vt:lpstr>Presentación de PowerPoint</vt:lpstr>
      <vt:lpstr>Presentación de PowerPoint</vt:lpstr>
      <vt:lpstr>Análisis Envolvente de Datos o Data Envelopment Análisis (DEA)</vt:lpstr>
      <vt:lpstr>Presentación de PowerPoint</vt:lpstr>
      <vt:lpstr>CALIFICACION DE EFICIENCIA – EDUCACION </vt:lpstr>
      <vt:lpstr>Frecuencia de calificaciones de eficiencia </vt:lpstr>
      <vt:lpstr>ANALISIS DE EFICIENCIA - EDUCACION </vt:lpstr>
      <vt:lpstr>RECOMENDACIONES</vt:lpstr>
      <vt:lpstr>BIBLIOGRAFÍA</vt:lpstr>
    </vt:vector>
  </TitlesOfParts>
  <Company>Ministerio de Finanzas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la Eficiencia en el Sector Público</dc:title>
  <dc:creator>vteran</dc:creator>
  <cp:lastModifiedBy>admin</cp:lastModifiedBy>
  <cp:revision>31</cp:revision>
  <dcterms:created xsi:type="dcterms:W3CDTF">2014-11-13T16:02:13Z</dcterms:created>
  <dcterms:modified xsi:type="dcterms:W3CDTF">2014-11-14T16:03:11Z</dcterms:modified>
</cp:coreProperties>
</file>